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handoutMasterIdLst>
    <p:handoutMasterId r:id="rId24"/>
  </p:handoutMasterIdLst>
  <p:sldIdLst>
    <p:sldId id="257" r:id="rId2"/>
    <p:sldId id="256" r:id="rId3"/>
    <p:sldId id="261" r:id="rId4"/>
    <p:sldId id="260" r:id="rId5"/>
    <p:sldId id="259" r:id="rId6"/>
    <p:sldId id="271" r:id="rId7"/>
    <p:sldId id="266" r:id="rId8"/>
    <p:sldId id="262" r:id="rId9"/>
    <p:sldId id="267" r:id="rId10"/>
    <p:sldId id="269" r:id="rId11"/>
    <p:sldId id="270" r:id="rId12"/>
    <p:sldId id="272" r:id="rId13"/>
    <p:sldId id="275" r:id="rId14"/>
    <p:sldId id="273" r:id="rId15"/>
    <p:sldId id="276" r:id="rId16"/>
    <p:sldId id="278" r:id="rId17"/>
    <p:sldId id="280" r:id="rId18"/>
    <p:sldId id="279" r:id="rId19"/>
    <p:sldId id="274" r:id="rId20"/>
    <p:sldId id="277" r:id="rId21"/>
    <p:sldId id="281" r:id="rId22"/>
  </p:sldIdLst>
  <p:sldSz cx="9144000" cy="6858000" type="screen4x3"/>
  <p:notesSz cx="6797675" cy="9872663"/>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12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28" autoAdjust="0"/>
  </p:normalViewPr>
  <p:slideViewPr>
    <p:cSldViewPr>
      <p:cViewPr varScale="1">
        <p:scale>
          <a:sx n="117" d="100"/>
          <a:sy n="117" d="100"/>
        </p:scale>
        <p:origin x="8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756" y="-96"/>
      </p:cViewPr>
      <p:guideLst>
        <p:guide orient="horz" pos="3109"/>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GB" dirty="0"/>
          </a:p>
        </p:txBody>
      </p:sp>
      <p:sp>
        <p:nvSpPr>
          <p:cNvPr id="31747"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GB" dirty="0"/>
          </a:p>
        </p:txBody>
      </p:sp>
      <p:sp>
        <p:nvSpPr>
          <p:cNvPr id="31748" name="Rectangle 4"/>
          <p:cNvSpPr>
            <a:spLocks noGrp="1" noChangeArrowheads="1"/>
          </p:cNvSpPr>
          <p:nvPr>
            <p:ph type="ftr" sz="quarter" idx="2"/>
          </p:nvPr>
        </p:nvSpPr>
        <p:spPr bwMode="auto">
          <a:xfrm>
            <a:off x="0" y="9377363"/>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GB" dirty="0"/>
          </a:p>
        </p:txBody>
      </p:sp>
      <p:sp>
        <p:nvSpPr>
          <p:cNvPr id="31749" name="Rectangle 5"/>
          <p:cNvSpPr>
            <a:spLocks noGrp="1" noChangeArrowheads="1"/>
          </p:cNvSpPr>
          <p:nvPr>
            <p:ph type="sldNum" sz="quarter" idx="3"/>
          </p:nvPr>
        </p:nvSpPr>
        <p:spPr bwMode="auto">
          <a:xfrm>
            <a:off x="3849688" y="9377363"/>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E631782E-3F6D-4235-87C2-3D8A66630B34}" type="slidenum">
              <a:rPr lang="en-GB"/>
              <a:pPr>
                <a:defRPr/>
              </a:pPr>
              <a:t>‹#›</a:t>
            </a:fld>
            <a:endParaRPr lang="en-GB" dirty="0"/>
          </a:p>
        </p:txBody>
      </p:sp>
    </p:spTree>
    <p:extLst>
      <p:ext uri="{BB962C8B-B14F-4D97-AF65-F5344CB8AC3E}">
        <p14:creationId xmlns:p14="http://schemas.microsoft.com/office/powerpoint/2010/main" val="2071181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2DDCEE03-7694-47BC-9DE8-FE263A59A88E}" type="datetimeFigureOut">
              <a:rPr lang="en-GB" smtClean="0"/>
              <a:pPr/>
              <a:t>22/03/2017</a:t>
            </a:fld>
            <a:endParaRPr lang="en-GB" dirty="0"/>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689475"/>
            <a:ext cx="5438775" cy="44434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63"/>
            <a:ext cx="2946400" cy="49371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377363"/>
            <a:ext cx="2946400" cy="493712"/>
          </a:xfrm>
          <a:prstGeom prst="rect">
            <a:avLst/>
          </a:prstGeom>
        </p:spPr>
        <p:txBody>
          <a:bodyPr vert="horz" lIns="91440" tIns="45720" rIns="91440" bIns="45720" rtlCol="0" anchor="b"/>
          <a:lstStyle>
            <a:lvl1pPr algn="r">
              <a:defRPr sz="1200"/>
            </a:lvl1pPr>
          </a:lstStyle>
          <a:p>
            <a:fld id="{901F0589-F3ED-4C60-817C-2FBD411ABD79}" type="slidenum">
              <a:rPr lang="en-GB" smtClean="0"/>
              <a:pPr/>
              <a:t>‹#›</a:t>
            </a:fld>
            <a:endParaRPr lang="en-GB" dirty="0"/>
          </a:p>
        </p:txBody>
      </p:sp>
    </p:spTree>
    <p:extLst>
      <p:ext uri="{BB962C8B-B14F-4D97-AF65-F5344CB8AC3E}">
        <p14:creationId xmlns:p14="http://schemas.microsoft.com/office/powerpoint/2010/main" val="3716453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01F0589-F3ED-4C60-817C-2FBD411ABD79}" type="slidenum">
              <a:rPr lang="en-GB" smtClean="0"/>
              <a:pPr/>
              <a:t>10</a:t>
            </a:fld>
            <a:endParaRPr lang="en-GB" dirty="0"/>
          </a:p>
        </p:txBody>
      </p:sp>
    </p:spTree>
    <p:extLst>
      <p:ext uri="{BB962C8B-B14F-4D97-AF65-F5344CB8AC3E}">
        <p14:creationId xmlns:p14="http://schemas.microsoft.com/office/powerpoint/2010/main" val="3827786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01F0589-F3ED-4C60-817C-2FBD411ABD79}" type="slidenum">
              <a:rPr lang="en-GB" smtClean="0"/>
              <a:pPr/>
              <a:t>11</a:t>
            </a:fld>
            <a:endParaRPr lang="en-GB" dirty="0"/>
          </a:p>
        </p:txBody>
      </p:sp>
    </p:spTree>
    <p:extLst>
      <p:ext uri="{BB962C8B-B14F-4D97-AF65-F5344CB8AC3E}">
        <p14:creationId xmlns:p14="http://schemas.microsoft.com/office/powerpoint/2010/main" val="301987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Since Katrina, three goals have defined the NOPJF strategic vision of restoring faith in the Orleans Parish Justice System</a:t>
            </a:r>
            <a:r>
              <a:rPr lang="en-GB" b="1" dirty="0" smtClean="0"/>
              <a:t>:</a:t>
            </a:r>
            <a:endParaRPr lang="en-GB" dirty="0" smtClean="0"/>
          </a:p>
          <a:p>
            <a:r>
              <a:rPr lang="en-GB" dirty="0" smtClean="0"/>
              <a:t>Retain and restore essential human capital </a:t>
            </a:r>
          </a:p>
          <a:p>
            <a:r>
              <a:rPr lang="en-GB" dirty="0" smtClean="0"/>
              <a:t>Rebuild and restore critical infrastructure </a:t>
            </a:r>
          </a:p>
          <a:p>
            <a:r>
              <a:rPr lang="en-GB" dirty="0" smtClean="0"/>
              <a:t>Improve operational effectiveness and efficiency </a:t>
            </a:r>
          </a:p>
          <a:p>
            <a:endParaRPr lang="en-GB" dirty="0"/>
          </a:p>
        </p:txBody>
      </p:sp>
      <p:sp>
        <p:nvSpPr>
          <p:cNvPr id="4" name="Slide Number Placeholder 3"/>
          <p:cNvSpPr>
            <a:spLocks noGrp="1"/>
          </p:cNvSpPr>
          <p:nvPr>
            <p:ph type="sldNum" sz="quarter" idx="10"/>
          </p:nvPr>
        </p:nvSpPr>
        <p:spPr/>
        <p:txBody>
          <a:bodyPr/>
          <a:lstStyle/>
          <a:p>
            <a:fld id="{901F0589-F3ED-4C60-817C-2FBD411ABD79}" type="slidenum">
              <a:rPr lang="en-GB" smtClean="0"/>
              <a:pPr/>
              <a:t>15</a:t>
            </a:fld>
            <a:endParaRPr lang="en-GB" dirty="0"/>
          </a:p>
        </p:txBody>
      </p:sp>
    </p:spTree>
    <p:extLst>
      <p:ext uri="{BB962C8B-B14F-4D97-AF65-F5344CB8AC3E}">
        <p14:creationId xmlns:p14="http://schemas.microsoft.com/office/powerpoint/2010/main" val="3874758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en-GB" dirty="0"/>
            </a:p>
          </p:txBody>
        </p:sp>
        <p:sp>
          <p:nvSpPr>
            <p:cNvPr id="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sp>
          <p:nvSpPr>
            <p:cNvPr id="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sp>
          <p:nvSpPr>
            <p:cNvPr id="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sp>
          <p:nvSpPr>
            <p:cNvPr id="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sp>
          <p:nvSpPr>
            <p:cNvPr id="1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sp>
          <p:nvSpPr>
            <p:cNvPr id="1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sp>
          <p:nvSpPr>
            <p:cNvPr id="1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sp>
          <p:nvSpPr>
            <p:cNvPr id="1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sp>
          <p:nvSpPr>
            <p:cNvPr id="1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sp>
          <p:nvSpPr>
            <p:cNvPr id="1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sp>
          <p:nvSpPr>
            <p:cNvPr id="1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sp>
          <p:nvSpPr>
            <p:cNvPr id="1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sp>
          <p:nvSpPr>
            <p:cNvPr id="1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sp>
          <p:nvSpPr>
            <p:cNvPr id="1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grpSp>
      <p:sp>
        <p:nvSpPr>
          <p:cNvPr id="15378"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en-US" smtClean="0"/>
              <a:t>Click to edit Master title style</a:t>
            </a:r>
            <a:endParaRPr lang="en-GB"/>
          </a:p>
        </p:txBody>
      </p:sp>
      <p:sp>
        <p:nvSpPr>
          <p:cNvPr id="1537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en-US" smtClean="0"/>
              <a:t>Click to edit Master subtitle style</a:t>
            </a:r>
            <a:endParaRPr lang="en-GB"/>
          </a:p>
        </p:txBody>
      </p:sp>
      <p:sp>
        <p:nvSpPr>
          <p:cNvPr id="20" name="Rectangle 20"/>
          <p:cNvSpPr>
            <a:spLocks noGrp="1" noChangeArrowheads="1"/>
          </p:cNvSpPr>
          <p:nvPr>
            <p:ph type="dt" sz="quarter" idx="10"/>
          </p:nvPr>
        </p:nvSpPr>
        <p:spPr/>
        <p:txBody>
          <a:bodyPr/>
          <a:lstStyle>
            <a:lvl1pPr>
              <a:defRPr smtClean="0"/>
            </a:lvl1pPr>
          </a:lstStyle>
          <a:p>
            <a:pPr>
              <a:defRPr/>
            </a:pPr>
            <a:endParaRPr lang="en-GB" dirty="0"/>
          </a:p>
        </p:txBody>
      </p:sp>
      <p:sp>
        <p:nvSpPr>
          <p:cNvPr id="21" name="Rectangle 21"/>
          <p:cNvSpPr>
            <a:spLocks noGrp="1" noChangeArrowheads="1"/>
          </p:cNvSpPr>
          <p:nvPr>
            <p:ph type="ftr" sz="quarter" idx="11"/>
          </p:nvPr>
        </p:nvSpPr>
        <p:spPr/>
        <p:txBody>
          <a:bodyPr/>
          <a:lstStyle>
            <a:lvl1pPr>
              <a:defRPr smtClean="0"/>
            </a:lvl1pPr>
          </a:lstStyle>
          <a:p>
            <a:pPr>
              <a:defRPr/>
            </a:pPr>
            <a:endParaRPr lang="en-GB" dirty="0"/>
          </a:p>
        </p:txBody>
      </p:sp>
      <p:sp>
        <p:nvSpPr>
          <p:cNvPr id="22" name="Rectangle 22"/>
          <p:cNvSpPr>
            <a:spLocks noGrp="1" noChangeArrowheads="1"/>
          </p:cNvSpPr>
          <p:nvPr>
            <p:ph type="sldNum" sz="quarter" idx="12"/>
          </p:nvPr>
        </p:nvSpPr>
        <p:spPr/>
        <p:txBody>
          <a:bodyPr/>
          <a:lstStyle>
            <a:lvl1pPr>
              <a:defRPr smtClean="0"/>
            </a:lvl1pPr>
          </a:lstStyle>
          <a:p>
            <a:pPr>
              <a:defRPr/>
            </a:pPr>
            <a:fld id="{6CA0D473-843E-4C4F-868F-EEAC7C928A71}"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9"/>
          <p:cNvSpPr>
            <a:spLocks noGrp="1" noChangeArrowheads="1"/>
          </p:cNvSpPr>
          <p:nvPr>
            <p:ph type="dt" sz="half" idx="10"/>
          </p:nvPr>
        </p:nvSpPr>
        <p:spPr>
          <a:ln/>
        </p:spPr>
        <p:txBody>
          <a:bodyPr/>
          <a:lstStyle>
            <a:lvl1pPr>
              <a:defRPr/>
            </a:lvl1pPr>
          </a:lstStyle>
          <a:p>
            <a:pPr>
              <a:defRPr/>
            </a:pPr>
            <a:endParaRPr lang="en-GB" dirty="0"/>
          </a:p>
        </p:txBody>
      </p:sp>
      <p:sp>
        <p:nvSpPr>
          <p:cNvPr id="5" name="Rectangle 20"/>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21"/>
          <p:cNvSpPr>
            <a:spLocks noGrp="1" noChangeArrowheads="1"/>
          </p:cNvSpPr>
          <p:nvPr>
            <p:ph type="sldNum" sz="quarter" idx="12"/>
          </p:nvPr>
        </p:nvSpPr>
        <p:spPr>
          <a:ln/>
        </p:spPr>
        <p:txBody>
          <a:bodyPr/>
          <a:lstStyle>
            <a:lvl1pPr>
              <a:defRPr/>
            </a:lvl1pPr>
          </a:lstStyle>
          <a:p>
            <a:pPr>
              <a:defRPr/>
            </a:pPr>
            <a:fld id="{4A8D6E67-566B-4028-9760-DCC9203316D8}"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9"/>
          <p:cNvSpPr>
            <a:spLocks noGrp="1" noChangeArrowheads="1"/>
          </p:cNvSpPr>
          <p:nvPr>
            <p:ph type="dt" sz="half" idx="10"/>
          </p:nvPr>
        </p:nvSpPr>
        <p:spPr>
          <a:ln/>
        </p:spPr>
        <p:txBody>
          <a:bodyPr/>
          <a:lstStyle>
            <a:lvl1pPr>
              <a:defRPr/>
            </a:lvl1pPr>
          </a:lstStyle>
          <a:p>
            <a:pPr>
              <a:defRPr/>
            </a:pPr>
            <a:endParaRPr lang="en-GB" dirty="0"/>
          </a:p>
        </p:txBody>
      </p:sp>
      <p:sp>
        <p:nvSpPr>
          <p:cNvPr id="5" name="Rectangle 20"/>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21"/>
          <p:cNvSpPr>
            <a:spLocks noGrp="1" noChangeArrowheads="1"/>
          </p:cNvSpPr>
          <p:nvPr>
            <p:ph type="sldNum" sz="quarter" idx="12"/>
          </p:nvPr>
        </p:nvSpPr>
        <p:spPr>
          <a:ln/>
        </p:spPr>
        <p:txBody>
          <a:bodyPr/>
          <a:lstStyle>
            <a:lvl1pPr>
              <a:defRPr/>
            </a:lvl1pPr>
          </a:lstStyle>
          <a:p>
            <a:pPr>
              <a:defRPr/>
            </a:pPr>
            <a:fld id="{D28AAEB0-BA33-475E-9CA8-65693FD8E913}"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9"/>
          <p:cNvSpPr>
            <a:spLocks noGrp="1" noChangeArrowheads="1"/>
          </p:cNvSpPr>
          <p:nvPr>
            <p:ph type="dt" sz="half" idx="10"/>
          </p:nvPr>
        </p:nvSpPr>
        <p:spPr>
          <a:ln/>
        </p:spPr>
        <p:txBody>
          <a:bodyPr/>
          <a:lstStyle>
            <a:lvl1pPr>
              <a:defRPr/>
            </a:lvl1pPr>
          </a:lstStyle>
          <a:p>
            <a:pPr>
              <a:defRPr/>
            </a:pPr>
            <a:endParaRPr lang="en-GB" dirty="0"/>
          </a:p>
        </p:txBody>
      </p:sp>
      <p:sp>
        <p:nvSpPr>
          <p:cNvPr id="5" name="Rectangle 20"/>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21"/>
          <p:cNvSpPr>
            <a:spLocks noGrp="1" noChangeArrowheads="1"/>
          </p:cNvSpPr>
          <p:nvPr>
            <p:ph type="sldNum" sz="quarter" idx="12"/>
          </p:nvPr>
        </p:nvSpPr>
        <p:spPr>
          <a:ln/>
        </p:spPr>
        <p:txBody>
          <a:bodyPr/>
          <a:lstStyle>
            <a:lvl1pPr>
              <a:defRPr/>
            </a:lvl1pPr>
          </a:lstStyle>
          <a:p>
            <a:pPr>
              <a:defRPr/>
            </a:pPr>
            <a:fld id="{9F3264B1-1E51-4DA9-ACBB-05A7F7742A52}"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GB" dirty="0"/>
          </a:p>
        </p:txBody>
      </p:sp>
      <p:sp>
        <p:nvSpPr>
          <p:cNvPr id="5" name="Rectangle 20"/>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21"/>
          <p:cNvSpPr>
            <a:spLocks noGrp="1" noChangeArrowheads="1"/>
          </p:cNvSpPr>
          <p:nvPr>
            <p:ph type="sldNum" sz="quarter" idx="12"/>
          </p:nvPr>
        </p:nvSpPr>
        <p:spPr>
          <a:ln/>
        </p:spPr>
        <p:txBody>
          <a:bodyPr/>
          <a:lstStyle>
            <a:lvl1pPr>
              <a:defRPr/>
            </a:lvl1pPr>
          </a:lstStyle>
          <a:p>
            <a:pPr>
              <a:defRPr/>
            </a:pPr>
            <a:fld id="{9C4CD7BD-A351-430A-8BF9-66913E618904}"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9"/>
          <p:cNvSpPr>
            <a:spLocks noGrp="1" noChangeArrowheads="1"/>
          </p:cNvSpPr>
          <p:nvPr>
            <p:ph type="dt" sz="half" idx="10"/>
          </p:nvPr>
        </p:nvSpPr>
        <p:spPr>
          <a:ln/>
        </p:spPr>
        <p:txBody>
          <a:bodyPr/>
          <a:lstStyle>
            <a:lvl1pPr>
              <a:defRPr/>
            </a:lvl1pPr>
          </a:lstStyle>
          <a:p>
            <a:pPr>
              <a:defRPr/>
            </a:pPr>
            <a:endParaRPr lang="en-GB" dirty="0"/>
          </a:p>
        </p:txBody>
      </p:sp>
      <p:sp>
        <p:nvSpPr>
          <p:cNvPr id="6" name="Rectangle 20"/>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21"/>
          <p:cNvSpPr>
            <a:spLocks noGrp="1" noChangeArrowheads="1"/>
          </p:cNvSpPr>
          <p:nvPr>
            <p:ph type="sldNum" sz="quarter" idx="12"/>
          </p:nvPr>
        </p:nvSpPr>
        <p:spPr>
          <a:ln/>
        </p:spPr>
        <p:txBody>
          <a:bodyPr/>
          <a:lstStyle>
            <a:lvl1pPr>
              <a:defRPr/>
            </a:lvl1pPr>
          </a:lstStyle>
          <a:p>
            <a:pPr>
              <a:defRPr/>
            </a:pPr>
            <a:fld id="{6785C720-7715-4E99-BD5E-4E6EF3364DFF}"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9"/>
          <p:cNvSpPr>
            <a:spLocks noGrp="1" noChangeArrowheads="1"/>
          </p:cNvSpPr>
          <p:nvPr>
            <p:ph type="dt" sz="half" idx="10"/>
          </p:nvPr>
        </p:nvSpPr>
        <p:spPr>
          <a:ln/>
        </p:spPr>
        <p:txBody>
          <a:bodyPr/>
          <a:lstStyle>
            <a:lvl1pPr>
              <a:defRPr/>
            </a:lvl1pPr>
          </a:lstStyle>
          <a:p>
            <a:pPr>
              <a:defRPr/>
            </a:pPr>
            <a:endParaRPr lang="en-GB" dirty="0"/>
          </a:p>
        </p:txBody>
      </p:sp>
      <p:sp>
        <p:nvSpPr>
          <p:cNvPr id="8" name="Rectangle 20"/>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21"/>
          <p:cNvSpPr>
            <a:spLocks noGrp="1" noChangeArrowheads="1"/>
          </p:cNvSpPr>
          <p:nvPr>
            <p:ph type="sldNum" sz="quarter" idx="12"/>
          </p:nvPr>
        </p:nvSpPr>
        <p:spPr>
          <a:ln/>
        </p:spPr>
        <p:txBody>
          <a:bodyPr/>
          <a:lstStyle>
            <a:lvl1pPr>
              <a:defRPr/>
            </a:lvl1pPr>
          </a:lstStyle>
          <a:p>
            <a:pPr>
              <a:defRPr/>
            </a:pPr>
            <a:fld id="{F290ED9D-3BEC-4ABF-9A0A-EDEEA7DCFF5A}"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9"/>
          <p:cNvSpPr>
            <a:spLocks noGrp="1" noChangeArrowheads="1"/>
          </p:cNvSpPr>
          <p:nvPr>
            <p:ph type="dt" sz="half" idx="10"/>
          </p:nvPr>
        </p:nvSpPr>
        <p:spPr>
          <a:ln/>
        </p:spPr>
        <p:txBody>
          <a:bodyPr/>
          <a:lstStyle>
            <a:lvl1pPr>
              <a:defRPr/>
            </a:lvl1pPr>
          </a:lstStyle>
          <a:p>
            <a:pPr>
              <a:defRPr/>
            </a:pPr>
            <a:endParaRPr lang="en-GB" dirty="0"/>
          </a:p>
        </p:txBody>
      </p:sp>
      <p:sp>
        <p:nvSpPr>
          <p:cNvPr id="4" name="Rectangle 20"/>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21"/>
          <p:cNvSpPr>
            <a:spLocks noGrp="1" noChangeArrowheads="1"/>
          </p:cNvSpPr>
          <p:nvPr>
            <p:ph type="sldNum" sz="quarter" idx="12"/>
          </p:nvPr>
        </p:nvSpPr>
        <p:spPr>
          <a:ln/>
        </p:spPr>
        <p:txBody>
          <a:bodyPr/>
          <a:lstStyle>
            <a:lvl1pPr>
              <a:defRPr/>
            </a:lvl1pPr>
          </a:lstStyle>
          <a:p>
            <a:pPr>
              <a:defRPr/>
            </a:pPr>
            <a:fld id="{3175B50C-CE0E-4575-9C7D-CBC2E2DC47A1}"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GB" dirty="0"/>
          </a:p>
        </p:txBody>
      </p:sp>
      <p:sp>
        <p:nvSpPr>
          <p:cNvPr id="3" name="Rectangle 20"/>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21"/>
          <p:cNvSpPr>
            <a:spLocks noGrp="1" noChangeArrowheads="1"/>
          </p:cNvSpPr>
          <p:nvPr>
            <p:ph type="sldNum" sz="quarter" idx="12"/>
          </p:nvPr>
        </p:nvSpPr>
        <p:spPr>
          <a:ln/>
        </p:spPr>
        <p:txBody>
          <a:bodyPr/>
          <a:lstStyle>
            <a:lvl1pPr>
              <a:defRPr/>
            </a:lvl1pPr>
          </a:lstStyle>
          <a:p>
            <a:pPr>
              <a:defRPr/>
            </a:pPr>
            <a:fld id="{D4A5AB47-E873-47C1-B9B7-265D6BBE58AC}"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GB" dirty="0"/>
          </a:p>
        </p:txBody>
      </p:sp>
      <p:sp>
        <p:nvSpPr>
          <p:cNvPr id="6" name="Rectangle 20"/>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21"/>
          <p:cNvSpPr>
            <a:spLocks noGrp="1" noChangeArrowheads="1"/>
          </p:cNvSpPr>
          <p:nvPr>
            <p:ph type="sldNum" sz="quarter" idx="12"/>
          </p:nvPr>
        </p:nvSpPr>
        <p:spPr>
          <a:ln/>
        </p:spPr>
        <p:txBody>
          <a:bodyPr/>
          <a:lstStyle>
            <a:lvl1pPr>
              <a:defRPr/>
            </a:lvl1pPr>
          </a:lstStyle>
          <a:p>
            <a:pPr>
              <a:defRPr/>
            </a:pPr>
            <a:fld id="{CC47CA7B-46CF-4DE9-89C7-902676B1FC92}"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GB" dirty="0"/>
          </a:p>
        </p:txBody>
      </p:sp>
      <p:sp>
        <p:nvSpPr>
          <p:cNvPr id="6" name="Rectangle 20"/>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21"/>
          <p:cNvSpPr>
            <a:spLocks noGrp="1" noChangeArrowheads="1"/>
          </p:cNvSpPr>
          <p:nvPr>
            <p:ph type="sldNum" sz="quarter" idx="12"/>
          </p:nvPr>
        </p:nvSpPr>
        <p:spPr>
          <a:ln/>
        </p:spPr>
        <p:txBody>
          <a:bodyPr/>
          <a:lstStyle>
            <a:lvl1pPr>
              <a:defRPr/>
            </a:lvl1pPr>
          </a:lstStyle>
          <a:p>
            <a:pPr>
              <a:defRPr/>
            </a:pPr>
            <a:fld id="{2C4325D4-7BB8-4802-BDAB-87BC872BD6A9}"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16463" y="5345113"/>
            <a:ext cx="4427537" cy="1512887"/>
            <a:chOff x="2971" y="3367"/>
            <a:chExt cx="2789" cy="953"/>
          </a:xfrm>
        </p:grpSpPr>
        <p:sp>
          <p:nvSpPr>
            <p:cNvPr id="14339"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en-GB" dirty="0"/>
            </a:p>
          </p:txBody>
        </p:sp>
        <p:sp>
          <p:nvSpPr>
            <p:cNvPr id="14340"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sp>
          <p:nvSpPr>
            <p:cNvPr id="14341"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sp>
          <p:nvSpPr>
            <p:cNvPr id="14342"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sp>
          <p:nvSpPr>
            <p:cNvPr id="14343"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sp>
          <p:nvSpPr>
            <p:cNvPr id="14344"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sp>
          <p:nvSpPr>
            <p:cNvPr id="14345"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sp>
          <p:nvSpPr>
            <p:cNvPr id="14346"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sp>
          <p:nvSpPr>
            <p:cNvPr id="14347"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sp>
          <p:nvSpPr>
            <p:cNvPr id="14348"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sp>
          <p:nvSpPr>
            <p:cNvPr id="14349"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sp>
          <p:nvSpPr>
            <p:cNvPr id="14350"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sp>
          <p:nvSpPr>
            <p:cNvPr id="14351"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sp>
          <p:nvSpPr>
            <p:cNvPr id="14352"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sp>
          <p:nvSpPr>
            <p:cNvPr id="14353"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dirty="0"/>
            </a:p>
          </p:txBody>
        </p:sp>
      </p:grpSp>
      <p:sp>
        <p:nvSpPr>
          <p:cNvPr id="14354"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endParaRPr lang="en-GB" smtClean="0"/>
          </a:p>
        </p:txBody>
      </p:sp>
      <p:sp>
        <p:nvSpPr>
          <p:cNvPr id="14355"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defRPr>
            </a:lvl1pPr>
          </a:lstStyle>
          <a:p>
            <a:pPr>
              <a:defRPr/>
            </a:pPr>
            <a:endParaRPr lang="en-GB" dirty="0"/>
          </a:p>
        </p:txBody>
      </p:sp>
      <p:sp>
        <p:nvSpPr>
          <p:cNvPr id="14356"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defRPr>
            </a:lvl1pPr>
          </a:lstStyle>
          <a:p>
            <a:pPr>
              <a:defRPr/>
            </a:pPr>
            <a:endParaRPr lang="en-GB" dirty="0"/>
          </a:p>
        </p:txBody>
      </p:sp>
      <p:sp>
        <p:nvSpPr>
          <p:cNvPr id="14357"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defRPr>
            </a:lvl1pPr>
          </a:lstStyle>
          <a:p>
            <a:pPr>
              <a:defRPr/>
            </a:pPr>
            <a:fld id="{1BAAB7CD-5174-4E08-952C-C02AA036732E}" type="slidenum">
              <a:rPr lang="en-GB"/>
              <a:pPr>
                <a:defRPr/>
              </a:pPr>
              <a:t>‹#›</a:t>
            </a:fld>
            <a:endParaRPr lang="en-GB" dirty="0"/>
          </a:p>
        </p:txBody>
      </p:sp>
      <p:sp>
        <p:nvSpPr>
          <p:cNvPr id="1435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http://www.cmft.nhs.uk/childrens-hospitals/burns.aspx" TargetMode="External"/><Relationship Id="rId2" Type="http://schemas.openxmlformats.org/officeDocument/2006/relationships/hyperlink" Target="http://www.firefighterscharity.org.uk/" TargetMode="Externa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052513"/>
            <a:ext cx="7772400" cy="2547937"/>
          </a:xfrm>
        </p:spPr>
        <p:txBody>
          <a:bodyPr/>
          <a:lstStyle/>
          <a:p>
            <a:pPr eaLnBrk="1" hangingPunct="1">
              <a:defRPr/>
            </a:pPr>
            <a:r>
              <a:rPr lang="en-GB" sz="5100" dirty="0" smtClean="0">
                <a:solidFill>
                  <a:schemeClr val="tx1"/>
                </a:solidFill>
              </a:rPr>
              <a:t>The Reinvention of Philanthropic Charities</a:t>
            </a:r>
            <a:br>
              <a:rPr lang="en-GB" sz="5100" dirty="0" smtClean="0">
                <a:solidFill>
                  <a:schemeClr val="tx1"/>
                </a:solidFill>
              </a:rPr>
            </a:br>
            <a:endParaRPr lang="en-GB" sz="5100" dirty="0" smtClean="0"/>
          </a:p>
        </p:txBody>
      </p:sp>
      <p:sp>
        <p:nvSpPr>
          <p:cNvPr id="4100" name="Rectangle 4"/>
          <p:cNvSpPr>
            <a:spLocks noGrp="1" noChangeArrowheads="1"/>
          </p:cNvSpPr>
          <p:nvPr>
            <p:ph type="subTitle" idx="1"/>
          </p:nvPr>
        </p:nvSpPr>
        <p:spPr>
          <a:xfrm>
            <a:off x="1371600" y="3573017"/>
            <a:ext cx="6400800" cy="1913384"/>
          </a:xfrm>
        </p:spPr>
        <p:txBody>
          <a:bodyPr/>
          <a:lstStyle/>
          <a:p>
            <a:pPr eaLnBrk="1" hangingPunct="1">
              <a:lnSpc>
                <a:spcPct val="80000"/>
              </a:lnSpc>
              <a:defRPr/>
            </a:pPr>
            <a:r>
              <a:rPr lang="en-GB" sz="2800" dirty="0" smtClean="0"/>
              <a:t>Scottish Third Sector Research Conference 2010 </a:t>
            </a:r>
          </a:p>
          <a:p>
            <a:pPr eaLnBrk="1" hangingPunct="1">
              <a:lnSpc>
                <a:spcPct val="80000"/>
              </a:lnSpc>
              <a:defRPr/>
            </a:pPr>
            <a:endParaRPr lang="en-GB" sz="2000" dirty="0" smtClean="0"/>
          </a:p>
          <a:p>
            <a:pPr eaLnBrk="1" hangingPunct="1">
              <a:lnSpc>
                <a:spcPct val="80000"/>
              </a:lnSpc>
              <a:defRPr/>
            </a:pPr>
            <a:r>
              <a:rPr lang="en-GB" sz="2000" dirty="0" smtClean="0"/>
              <a:t>Presentation by Marion Lacey, </a:t>
            </a:r>
          </a:p>
          <a:p>
            <a:pPr eaLnBrk="1" hangingPunct="1">
              <a:lnSpc>
                <a:spcPct val="80000"/>
              </a:lnSpc>
              <a:defRPr/>
            </a:pPr>
            <a:r>
              <a:rPr lang="en-GB" sz="2000" dirty="0" smtClean="0"/>
              <a:t>Rock Solid Social Research Ltd.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GB" sz="3600" dirty="0" smtClean="0"/>
              <a:t>The Fire Fighters Charity</a:t>
            </a:r>
          </a:p>
        </p:txBody>
      </p:sp>
      <p:sp>
        <p:nvSpPr>
          <p:cNvPr id="25603" name="Rectangle 3"/>
          <p:cNvSpPr>
            <a:spLocks noGrp="1" noChangeArrowheads="1"/>
          </p:cNvSpPr>
          <p:nvPr>
            <p:ph type="body" idx="1"/>
          </p:nvPr>
        </p:nvSpPr>
        <p:spPr/>
        <p:txBody>
          <a:bodyPr/>
          <a:lstStyle/>
          <a:p>
            <a:pPr eaLnBrk="1" hangingPunct="1">
              <a:lnSpc>
                <a:spcPct val="80000"/>
              </a:lnSpc>
              <a:defRPr/>
            </a:pPr>
            <a:endParaRPr lang="en-GB" sz="1800" dirty="0" smtClean="0"/>
          </a:p>
          <a:p>
            <a:pPr eaLnBrk="1" hangingPunct="1">
              <a:lnSpc>
                <a:spcPct val="80000"/>
              </a:lnSpc>
              <a:defRPr/>
            </a:pPr>
            <a:endParaRPr lang="en-GB" sz="1800" dirty="0" smtClean="0"/>
          </a:p>
          <a:p>
            <a:pPr eaLnBrk="1" hangingPunct="1">
              <a:lnSpc>
                <a:spcPct val="80000"/>
              </a:lnSpc>
              <a:defRPr/>
            </a:pPr>
            <a:endParaRPr lang="en-GB" sz="1800" dirty="0" smtClean="0"/>
          </a:p>
        </p:txBody>
      </p:sp>
      <p:pic>
        <p:nvPicPr>
          <p:cNvPr id="4" name="Picture 2"/>
          <p:cNvPicPr>
            <a:picLocks noChangeAspect="1" noChangeArrowheads="1"/>
          </p:cNvPicPr>
          <p:nvPr/>
        </p:nvPicPr>
        <p:blipFill>
          <a:blip r:embed="rId3" cstate="print"/>
          <a:srcRect/>
          <a:stretch>
            <a:fillRect/>
          </a:stretch>
        </p:blipFill>
        <p:spPr bwMode="auto">
          <a:xfrm>
            <a:off x="755576" y="1340768"/>
            <a:ext cx="7212013" cy="2870200"/>
          </a:xfrm>
          <a:prstGeom prst="rect">
            <a:avLst/>
          </a:prstGeom>
          <a:noFill/>
          <a:ln w="9525">
            <a:noFill/>
            <a:miter lim="800000"/>
            <a:headEnd/>
            <a:tailEnd/>
          </a:ln>
        </p:spPr>
      </p:pic>
      <p:pic>
        <p:nvPicPr>
          <p:cNvPr id="15366" name="Picture 6" descr="C:\Users\owner\Documents\Contracts 010-11\SCVO Conference\Presentation\Mod-FF-with-hose.jpg"/>
          <p:cNvPicPr>
            <a:picLocks noChangeAspect="1" noChangeArrowheads="1"/>
          </p:cNvPicPr>
          <p:nvPr/>
        </p:nvPicPr>
        <p:blipFill>
          <a:blip r:embed="rId4" cstate="print"/>
          <a:srcRect/>
          <a:stretch>
            <a:fillRect/>
          </a:stretch>
        </p:blipFill>
        <p:spPr bwMode="auto">
          <a:xfrm>
            <a:off x="1187624" y="3861048"/>
            <a:ext cx="1781175" cy="2514600"/>
          </a:xfrm>
          <a:prstGeom prst="rect">
            <a:avLst/>
          </a:prstGeom>
          <a:noFill/>
        </p:spPr>
      </p:pic>
      <p:pic>
        <p:nvPicPr>
          <p:cNvPr id="15367" name="Picture 7" descr="C:\Users\owner\Documents\Contracts 010-11\SCVO Conference\Presentation\Fire-Suits.jpg"/>
          <p:cNvPicPr>
            <a:picLocks noChangeAspect="1" noChangeArrowheads="1"/>
          </p:cNvPicPr>
          <p:nvPr/>
        </p:nvPicPr>
        <p:blipFill>
          <a:blip r:embed="rId5" cstate="print"/>
          <a:srcRect/>
          <a:stretch>
            <a:fillRect/>
          </a:stretch>
        </p:blipFill>
        <p:spPr bwMode="auto">
          <a:xfrm>
            <a:off x="4644008" y="3789040"/>
            <a:ext cx="1781175" cy="2514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Trading on their reputation</a:t>
            </a:r>
            <a:endParaRPr lang="en-GB" dirty="0"/>
          </a:p>
        </p:txBody>
      </p:sp>
      <p:pic>
        <p:nvPicPr>
          <p:cNvPr id="34818" name="Picture 2" descr="C:\Users\owner\Documents\Contracts 010-11\SCVO Conference\Presentation\Landscape.jpg"/>
          <p:cNvPicPr>
            <a:picLocks noChangeAspect="1" noChangeArrowheads="1"/>
          </p:cNvPicPr>
          <p:nvPr/>
        </p:nvPicPr>
        <p:blipFill>
          <a:blip r:embed="rId3" cstate="print"/>
          <a:srcRect/>
          <a:stretch>
            <a:fillRect/>
          </a:stretch>
        </p:blipFill>
        <p:spPr bwMode="auto">
          <a:xfrm>
            <a:off x="1691680" y="1412776"/>
            <a:ext cx="5400600" cy="1080120"/>
          </a:xfrm>
          <a:prstGeom prst="rect">
            <a:avLst/>
          </a:prstGeom>
          <a:noFill/>
        </p:spPr>
      </p:pic>
      <p:pic>
        <p:nvPicPr>
          <p:cNvPr id="34819" name="Picture 3" descr="C:\Users\owner\Documents\Contracts 010-11\SCVO Conference\Presentation\The-Burns-project_0756.jpg"/>
          <p:cNvPicPr>
            <a:picLocks noChangeAspect="1" noChangeArrowheads="1"/>
          </p:cNvPicPr>
          <p:nvPr/>
        </p:nvPicPr>
        <p:blipFill>
          <a:blip r:embed="rId4" cstate="print"/>
          <a:srcRect/>
          <a:stretch>
            <a:fillRect/>
          </a:stretch>
        </p:blipFill>
        <p:spPr bwMode="auto">
          <a:xfrm>
            <a:off x="7236296" y="3284984"/>
            <a:ext cx="1181100" cy="1666875"/>
          </a:xfrm>
          <a:prstGeom prst="rect">
            <a:avLst/>
          </a:prstGeom>
          <a:noFill/>
        </p:spPr>
      </p:pic>
      <p:pic>
        <p:nvPicPr>
          <p:cNvPr id="34820" name="Picture 4" descr="C:\Users\owner\Documents\Contracts 010-11\SCVO Conference\Presentation\Credit-card.jpg"/>
          <p:cNvPicPr>
            <a:picLocks noChangeAspect="1" noChangeArrowheads="1"/>
          </p:cNvPicPr>
          <p:nvPr/>
        </p:nvPicPr>
        <p:blipFill>
          <a:blip r:embed="rId5" cstate="print"/>
          <a:srcRect/>
          <a:stretch>
            <a:fillRect/>
          </a:stretch>
        </p:blipFill>
        <p:spPr bwMode="auto">
          <a:xfrm>
            <a:off x="4860032" y="4653136"/>
            <a:ext cx="1333500" cy="1405508"/>
          </a:xfrm>
          <a:prstGeom prst="rect">
            <a:avLst/>
          </a:prstGeom>
          <a:noFill/>
        </p:spPr>
      </p:pic>
      <p:pic>
        <p:nvPicPr>
          <p:cNvPr id="34821" name="Picture 5" descr="C:\Users\owner\Documents\Contracts 010-11\SCVO Conference\Presentation\Fire-Compliance--Safety-Fra.jpg"/>
          <p:cNvPicPr>
            <a:picLocks noChangeAspect="1" noChangeArrowheads="1"/>
          </p:cNvPicPr>
          <p:nvPr/>
        </p:nvPicPr>
        <p:blipFill>
          <a:blip r:embed="rId6" cstate="print"/>
          <a:srcRect/>
          <a:stretch>
            <a:fillRect/>
          </a:stretch>
        </p:blipFill>
        <p:spPr bwMode="auto">
          <a:xfrm>
            <a:off x="4499992" y="3284984"/>
            <a:ext cx="2486025" cy="1038225"/>
          </a:xfrm>
          <a:prstGeom prst="rect">
            <a:avLst/>
          </a:prstGeom>
          <a:noFill/>
        </p:spPr>
      </p:pic>
      <p:sp>
        <p:nvSpPr>
          <p:cNvPr id="5122" name="AutoShape 2" descr="Acrylic Hat - Adul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5124" name="AutoShape 4" descr="Acrylic Hat - Adul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5125" name="Picture 5" descr="C:\Users\owner\Documents\Contracts 010-11\SCVO Conference\Presentation\Photos&amp;graphics\FFC%20Hat.jpg"/>
          <p:cNvPicPr>
            <a:picLocks noChangeAspect="1" noChangeArrowheads="1"/>
          </p:cNvPicPr>
          <p:nvPr/>
        </p:nvPicPr>
        <p:blipFill>
          <a:blip r:embed="rId7" cstate="print"/>
          <a:srcRect/>
          <a:stretch>
            <a:fillRect/>
          </a:stretch>
        </p:blipFill>
        <p:spPr bwMode="auto">
          <a:xfrm>
            <a:off x="251520" y="3212976"/>
            <a:ext cx="1828800" cy="1762125"/>
          </a:xfrm>
          <a:prstGeom prst="rect">
            <a:avLst/>
          </a:prstGeom>
          <a:noFill/>
        </p:spPr>
      </p:pic>
      <p:pic>
        <p:nvPicPr>
          <p:cNvPr id="5126" name="Picture 6" descr="C:\Users\owner\Documents\Contracts 010-11\SCVO Conference\Presentation\Photos&amp;graphics\Water-squirter.jpg"/>
          <p:cNvPicPr>
            <a:picLocks noChangeAspect="1" noChangeArrowheads="1"/>
          </p:cNvPicPr>
          <p:nvPr/>
        </p:nvPicPr>
        <p:blipFill>
          <a:blip r:embed="rId8" cstate="print"/>
          <a:srcRect/>
          <a:stretch>
            <a:fillRect/>
          </a:stretch>
        </p:blipFill>
        <p:spPr bwMode="auto">
          <a:xfrm>
            <a:off x="2267744" y="3212976"/>
            <a:ext cx="1781175" cy="2514600"/>
          </a:xfrm>
          <a:prstGeom prst="rect">
            <a:avLst/>
          </a:prstGeom>
          <a:noFill/>
        </p:spPr>
      </p:pic>
      <p:sp>
        <p:nvSpPr>
          <p:cNvPr id="12" name="Rectangle 11"/>
          <p:cNvSpPr/>
          <p:nvPr/>
        </p:nvSpPr>
        <p:spPr>
          <a:xfrm>
            <a:off x="3275856" y="2564904"/>
            <a:ext cx="2694855" cy="307777"/>
          </a:xfrm>
          <a:prstGeom prst="rect">
            <a:avLst/>
          </a:prstGeom>
        </p:spPr>
        <p:txBody>
          <a:bodyPr wrap="square">
            <a:spAutoFit/>
          </a:bodyPr>
          <a:lstStyle/>
          <a:p>
            <a:pPr lvl="0"/>
            <a:r>
              <a:rPr lang="en-GB" sz="1400" dirty="0" smtClean="0">
                <a:solidFill>
                  <a:srgbClr val="EAEAEA"/>
                </a:solidFill>
              </a:rPr>
              <a:t>Jubilee Centre, Cumbria</a:t>
            </a:r>
            <a:endParaRPr lang="en-GB" sz="1400" dirty="0">
              <a:solidFill>
                <a:srgbClr val="EAEAEA"/>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Children’s Burns Trust</a:t>
            </a:r>
            <a:endParaRPr lang="en-GB" dirty="0"/>
          </a:p>
        </p:txBody>
      </p:sp>
      <p:sp>
        <p:nvSpPr>
          <p:cNvPr id="34817" name="Rectangle 1"/>
          <p:cNvSpPr>
            <a:spLocks noChangeArrowheads="1"/>
          </p:cNvSpPr>
          <p:nvPr/>
        </p:nvSpPr>
        <p:spPr bwMode="auto">
          <a:xfrm>
            <a:off x="0" y="-107693251"/>
            <a:ext cx="1144047289" cy="215843703"/>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EA5E00"/>
                </a:solidFill>
                <a:effectLst/>
                <a:latin typeface="Trebuchet MS" pitchFamily="34" charset="0"/>
                <a:cs typeface="Arial" pitchFamily="34" charset="0"/>
              </a:rPr>
              <a:t>Family Weekend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for Families of Burn-Injured Children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hlinkClick r:id="rId2"/>
              </a:rPr>
              <a:t>  </a:t>
            </a:r>
            <a:r>
              <a:rPr kumimoji="0" lang="en-US" sz="3800" b="0" i="0" u="none" strike="noStrike" cap="none" normalizeH="0" baseline="0" dirty="0" smtClean="0">
                <a:ln>
                  <a:noFill/>
                </a:ln>
                <a:solidFill>
                  <a:schemeClr val="tx1"/>
                </a:solidFill>
                <a:effectLst/>
                <a:latin typeface="Arial" pitchFamily="34" charset="0"/>
                <a:cs typeface="Arial" pitchFamily="34" charset="0"/>
              </a:rPr>
              <a:t> </a:t>
            </a:r>
            <a:r>
              <a:rPr kumimoji="0" lang="en-US"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Children’s Burns Trust in conjunction with The Fire Fighters’ Charity and in partnership with</a:t>
            </a:r>
            <a:r>
              <a:rPr kumimoji="0" lang="en-US" sz="1800" b="0" i="0" u="none" strike="noStrike" cap="none" normalizeH="0" baseline="0" dirty="0" smtClean="0">
                <a:ln>
                  <a:noFill/>
                </a:ln>
                <a:solidFill>
                  <a:schemeClr val="tx1"/>
                </a:solidFill>
                <a:effectLst/>
                <a:latin typeface="Arial" pitchFamily="34" charset="0"/>
                <a:cs typeface="Arial" pitchFamily="34" charset="0"/>
                <a:hlinkClick r:id="rId3"/>
              </a:rPr>
              <a:t/>
            </a:r>
            <a:br>
              <a:rPr kumimoji="0" lang="en-US" sz="1800" b="0" i="0" u="none" strike="noStrike" cap="none" normalizeH="0" baseline="0" dirty="0" smtClean="0">
                <a:ln>
                  <a:noFill/>
                </a:ln>
                <a:solidFill>
                  <a:schemeClr val="tx1"/>
                </a:solidFill>
                <a:effectLst/>
                <a:latin typeface="Arial" pitchFamily="34" charset="0"/>
                <a:cs typeface="Arial" pitchFamily="34" charset="0"/>
                <a:hlinkClick r:id="rId3"/>
              </a:rPr>
            </a:br>
            <a:r>
              <a:rPr kumimoji="0" lang="en-US" sz="1800" b="0" i="0" u="none" strike="noStrike" cap="none" normalizeH="0" baseline="0" dirty="0" smtClean="0">
                <a:ln>
                  <a:noFill/>
                </a:ln>
                <a:solidFill>
                  <a:schemeClr val="tx1"/>
                </a:solidFill>
                <a:effectLst/>
                <a:latin typeface="Arial" pitchFamily="34" charset="0"/>
                <a:cs typeface="Arial" pitchFamily="34" charset="0"/>
                <a:hlinkClick r:id="rId3"/>
              </a:rPr>
              <a:t/>
            </a:r>
            <a:br>
              <a:rPr kumimoji="0" lang="en-US" sz="1800" b="0" i="0" u="none" strike="noStrike" cap="none" normalizeH="0" baseline="0" dirty="0" smtClean="0">
                <a:ln>
                  <a:noFill/>
                </a:ln>
                <a:solidFill>
                  <a:schemeClr val="tx1"/>
                </a:solidFill>
                <a:effectLst/>
                <a:latin typeface="Arial" pitchFamily="34" charset="0"/>
                <a:cs typeface="Arial" pitchFamily="34" charset="0"/>
                <a:hlinkClick r:id="rId3"/>
              </a:rPr>
            </a:br>
            <a:r>
              <a:rPr kumimoji="0" lang="en-US" sz="1800" b="0" i="0" u="none" strike="noStrike" cap="none" normalizeH="0" baseline="0" dirty="0" smtClean="0">
                <a:ln>
                  <a:noFill/>
                </a:ln>
                <a:solidFill>
                  <a:schemeClr val="tx1"/>
                </a:solidFill>
                <a:effectLst/>
                <a:latin typeface="Arial" pitchFamily="34" charset="0"/>
                <a:cs typeface="Arial" pitchFamily="34" charset="0"/>
                <a:hlinkClick r:id="rId3"/>
              </a:rPr>
              <a:t>Royal Manchester Children’s Hospital Regional Burns Service, Manchester</a:t>
            </a:r>
            <a:r>
              <a:rPr kumimoji="0" lang="en-US" sz="1800" b="0" i="0" u="none" strike="noStrike" cap="none" normalizeH="0" baseline="0" dirty="0" smtClean="0">
                <a:ln>
                  <a:noFill/>
                </a:ln>
                <a:solidFill>
                  <a:schemeClr val="tx1"/>
                </a:solidFill>
                <a:effectLst/>
                <a:latin typeface="Arial" pitchFamily="34" charset="0"/>
                <a:cs typeface="Arial" pitchFamily="34" charset="0"/>
              </a:rPr>
              <a:t>  </a:t>
            </a:r>
            <a:endParaRPr kumimoji="0" lang="en-US" sz="347600" b="1" i="0" u="none" strike="noStrike" cap="none" normalizeH="0" baseline="0" dirty="0" smtClean="0">
              <a:ln>
                <a:noFill/>
              </a:ln>
              <a:solidFill>
                <a:srgbClr val="EA5E00"/>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47600" b="1" i="0" u="none" strike="noStrike" cap="none" normalizeH="0" baseline="0" dirty="0" smtClean="0">
                <a:ln>
                  <a:noFill/>
                </a:ln>
                <a:solidFill>
                  <a:srgbClr val="EA5E00"/>
                </a:solidFill>
                <a:effectLst/>
                <a:latin typeface="Trebuchet MS" pitchFamily="34" charset="0"/>
                <a:cs typeface="Arial" pitchFamily="34" charset="0"/>
              </a:rPr>
              <a:t>Pinderfields Hospital Regional Burns Centre, Wakefield</a:t>
            </a:r>
            <a:br>
              <a:rPr kumimoji="0" lang="en-US" sz="347600" b="1" i="0" u="none" strike="noStrike" cap="none" normalizeH="0" baseline="0" dirty="0" smtClean="0">
                <a:ln>
                  <a:noFill/>
                </a:ln>
                <a:solidFill>
                  <a:srgbClr val="EA5E00"/>
                </a:solidFill>
                <a:effectLst/>
                <a:latin typeface="Trebuchet MS" pitchFamily="34" charset="0"/>
                <a:cs typeface="Arial" pitchFamily="34" charset="0"/>
              </a:rPr>
            </a:br>
            <a:endParaRPr kumimoji="0" lang="en-US" sz="347600" b="1" i="0" u="none" strike="noStrike" cap="none" normalizeH="0" baseline="0" dirty="0" smtClean="0">
              <a:ln>
                <a:noFill/>
              </a:ln>
              <a:solidFill>
                <a:srgbClr val="EA5E00"/>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47600" b="1" i="0" u="none" strike="noStrike" cap="none" normalizeH="0" baseline="0" dirty="0" smtClean="0">
              <a:ln>
                <a:noFill/>
              </a:ln>
              <a:solidFill>
                <a:srgbClr val="EA5E00"/>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47600" b="1" i="0" u="none" strike="noStrike" cap="none" normalizeH="0" baseline="0" dirty="0" smtClean="0">
                <a:ln>
                  <a:noFill/>
                </a:ln>
                <a:solidFill>
                  <a:srgbClr val="EA5E00"/>
                </a:solidFill>
                <a:effectLst/>
                <a:latin typeface="Trebuchet MS" pitchFamily="34" charset="0"/>
                <a:cs typeface="Arial" pitchFamily="34" charset="0"/>
              </a:rPr>
              <a:t>Royal Victoria Infirmary, Newcastle upon Tyne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4818" name="Picture 2" descr="TFFC logo">
            <a:hlinkClick r:id="rId2"/>
          </p:cNvPr>
          <p:cNvPicPr>
            <a:picLocks noChangeAspect="1" noChangeArrowheads="1"/>
          </p:cNvPicPr>
          <p:nvPr/>
        </p:nvPicPr>
        <p:blipFill>
          <a:blip r:embed="rId4" cstate="print"/>
          <a:srcRect/>
          <a:stretch>
            <a:fillRect/>
          </a:stretch>
        </p:blipFill>
        <p:spPr bwMode="auto">
          <a:xfrm>
            <a:off x="63500" y="-2133195188"/>
            <a:ext cx="1333500" cy="609600"/>
          </a:xfrm>
          <a:prstGeom prst="rect">
            <a:avLst/>
          </a:prstGeom>
          <a:noFill/>
        </p:spPr>
      </p:pic>
      <p:pic>
        <p:nvPicPr>
          <p:cNvPr id="34825" name="Picture 9" descr="C:\Users\owner\Documents\Contracts 010-11\SCVO Conference\Presentation\Photos&amp;graphics\children_safety2.jpg"/>
          <p:cNvPicPr>
            <a:picLocks noChangeAspect="1" noChangeArrowheads="1"/>
          </p:cNvPicPr>
          <p:nvPr/>
        </p:nvPicPr>
        <p:blipFill>
          <a:blip r:embed="rId5" cstate="print"/>
          <a:srcRect/>
          <a:stretch>
            <a:fillRect/>
          </a:stretch>
        </p:blipFill>
        <p:spPr bwMode="auto">
          <a:xfrm>
            <a:off x="899592" y="1562100"/>
            <a:ext cx="3097423" cy="2226940"/>
          </a:xfrm>
          <a:prstGeom prst="rect">
            <a:avLst/>
          </a:prstGeom>
          <a:noFill/>
        </p:spPr>
      </p:pic>
      <p:pic>
        <p:nvPicPr>
          <p:cNvPr id="34826" name="Picture 10" descr="C:\Users\owner\Documents\Contracts 010-11\SCVO Conference\Presentation\Photos&amp;graphics\india+brothers.jpg"/>
          <p:cNvPicPr>
            <a:picLocks noChangeAspect="1" noChangeArrowheads="1"/>
          </p:cNvPicPr>
          <p:nvPr/>
        </p:nvPicPr>
        <p:blipFill>
          <a:blip r:embed="rId6" cstate="print"/>
          <a:srcRect/>
          <a:stretch>
            <a:fillRect/>
          </a:stretch>
        </p:blipFill>
        <p:spPr bwMode="auto">
          <a:xfrm>
            <a:off x="4355976" y="3789040"/>
            <a:ext cx="4248472" cy="233666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 Victims of Crime</a:t>
            </a:r>
            <a:endParaRPr lang="en-GB" dirty="0"/>
          </a:p>
        </p:txBody>
      </p:sp>
      <p:pic>
        <p:nvPicPr>
          <p:cNvPr id="32770" name="Picture 2" descr="C:\Users\owner\Documents\Contracts 010-11\SCVO Conference\Presentation\Photos&amp;graphics\innerframe3.jpg"/>
          <p:cNvPicPr>
            <a:picLocks noChangeAspect="1" noChangeArrowheads="1"/>
          </p:cNvPicPr>
          <p:nvPr/>
        </p:nvPicPr>
        <p:blipFill>
          <a:blip r:embed="rId2" cstate="print"/>
          <a:srcRect/>
          <a:stretch>
            <a:fillRect/>
          </a:stretch>
        </p:blipFill>
        <p:spPr bwMode="auto">
          <a:xfrm>
            <a:off x="0" y="1484784"/>
            <a:ext cx="9144000" cy="1313234"/>
          </a:xfrm>
          <a:prstGeom prst="rect">
            <a:avLst/>
          </a:prstGeom>
          <a:noFill/>
        </p:spPr>
      </p:pic>
      <p:sp>
        <p:nvSpPr>
          <p:cNvPr id="6" name="Rectangle 5"/>
          <p:cNvSpPr/>
          <p:nvPr/>
        </p:nvSpPr>
        <p:spPr>
          <a:xfrm>
            <a:off x="0" y="2996952"/>
            <a:ext cx="9144000" cy="3416320"/>
          </a:xfrm>
          <a:prstGeom prst="rect">
            <a:avLst/>
          </a:prstGeom>
        </p:spPr>
        <p:txBody>
          <a:bodyPr wrap="square">
            <a:spAutoFit/>
          </a:bodyPr>
          <a:lstStyle/>
          <a:p>
            <a:r>
              <a:rPr lang="en-GB" dirty="0" smtClean="0"/>
              <a:t>In March 1993 a terrorist bomb explosion in Warrington, Cheshire killed two boys and injured scores more local people.</a:t>
            </a:r>
            <a:br>
              <a:rPr lang="en-GB" dirty="0" smtClean="0"/>
            </a:br>
            <a:r>
              <a:rPr lang="en-GB" dirty="0" smtClean="0"/>
              <a:t/>
            </a:r>
            <a:br>
              <a:rPr lang="en-GB" dirty="0" smtClean="0"/>
            </a:br>
            <a:r>
              <a:rPr lang="en-GB" dirty="0" smtClean="0"/>
              <a:t>As so often in these circumstances, the public reached out in the only way they could. They sent money. Two police officers collected these donations and by organising various fundraising events were eventually able to send 34 child victims of crime to Disney World, Florida. </a:t>
            </a:r>
            <a:br>
              <a:rPr lang="en-GB" dirty="0" smtClean="0"/>
            </a:br>
            <a:r>
              <a:rPr lang="en-GB" dirty="0" smtClean="0"/>
              <a:t/>
            </a:r>
            <a:br>
              <a:rPr lang="en-GB" dirty="0" smtClean="0"/>
            </a:br>
            <a:r>
              <a:rPr lang="en-GB" dirty="0" smtClean="0"/>
              <a:t>In 1994 children from Warrington were joined by other young people from Belfast whose lives had also been blighted by terrorism.</a:t>
            </a:r>
            <a:br>
              <a:rPr lang="en-GB" dirty="0" smtClean="0"/>
            </a:br>
            <a:r>
              <a:rPr lang="en-GB" dirty="0" smtClean="0"/>
              <a:t/>
            </a:r>
            <a:br>
              <a:rPr lang="en-GB" dirty="0" smtClean="0"/>
            </a:b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 Public sector charities </a:t>
            </a:r>
            <a:br>
              <a:rPr lang="en-GB" dirty="0" smtClean="0"/>
            </a:br>
            <a:endParaRPr lang="en-GB" sz="1200" dirty="0"/>
          </a:p>
        </p:txBody>
      </p:sp>
      <p:pic>
        <p:nvPicPr>
          <p:cNvPr id="29698" name="Picture 2" descr="C:\Users\owner\Documents\Contracts 010-11\SCVO Conference\Presentation\Photos&amp;graphics\hurricane-katrina-category-5.jpg"/>
          <p:cNvPicPr>
            <a:picLocks noChangeAspect="1" noChangeArrowheads="1"/>
          </p:cNvPicPr>
          <p:nvPr/>
        </p:nvPicPr>
        <p:blipFill>
          <a:blip r:embed="rId2" cstate="print"/>
          <a:srcRect/>
          <a:stretch>
            <a:fillRect/>
          </a:stretch>
        </p:blipFill>
        <p:spPr bwMode="auto">
          <a:xfrm>
            <a:off x="1691680" y="1340768"/>
            <a:ext cx="5166742" cy="4499763"/>
          </a:xfrm>
          <a:prstGeom prst="rect">
            <a:avLst/>
          </a:prstGeom>
          <a:noFill/>
        </p:spPr>
      </p:pic>
      <p:sp>
        <p:nvSpPr>
          <p:cNvPr id="5" name="Rectangle 4"/>
          <p:cNvSpPr/>
          <p:nvPr/>
        </p:nvSpPr>
        <p:spPr>
          <a:xfrm>
            <a:off x="1763688" y="6093296"/>
            <a:ext cx="3573094" cy="646331"/>
          </a:xfrm>
          <a:prstGeom prst="rect">
            <a:avLst/>
          </a:prstGeom>
        </p:spPr>
        <p:txBody>
          <a:bodyPr wrap="none">
            <a:spAutoFit/>
          </a:bodyPr>
          <a:lstStyle/>
          <a:p>
            <a:r>
              <a:rPr lang="en-GB" dirty="0" smtClean="0"/>
              <a:t>Hurricane Katrina Category 5</a:t>
            </a:r>
          </a:p>
          <a:p>
            <a:r>
              <a:rPr lang="en-GB" dirty="0" smtClean="0"/>
              <a:t>August 28</a:t>
            </a:r>
            <a:r>
              <a:rPr lang="en-GB" baseline="30000" dirty="0" smtClean="0"/>
              <a:t>th</a:t>
            </a:r>
            <a:r>
              <a:rPr lang="en-GB" dirty="0" smtClean="0"/>
              <a:t> 2005</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New Orleans Police &amp; Justice Foundation (NOPJF)</a:t>
            </a:r>
            <a:endParaRPr lang="en-GB" dirty="0"/>
          </a:p>
        </p:txBody>
      </p:sp>
      <p:sp>
        <p:nvSpPr>
          <p:cNvPr id="3" name="Rectangle 2"/>
          <p:cNvSpPr/>
          <p:nvPr/>
        </p:nvSpPr>
        <p:spPr>
          <a:xfrm>
            <a:off x="467544" y="2132856"/>
            <a:ext cx="8208912" cy="1754326"/>
          </a:xfrm>
          <a:prstGeom prst="rect">
            <a:avLst/>
          </a:prstGeom>
        </p:spPr>
        <p:txBody>
          <a:bodyPr wrap="square">
            <a:spAutoFit/>
          </a:bodyPr>
          <a:lstStyle/>
          <a:p>
            <a:r>
              <a:rPr lang="en-GB" dirty="0" smtClean="0"/>
              <a:t>The storm’s impact on the New Orleans criminal justice system was profound — both the physical and human infrastructure of the justice community were severely compromised. The NOPJF has been a key factor in restoring law enforcement capacities in New Orleans post-Katrina.</a:t>
            </a:r>
          </a:p>
          <a:p>
            <a:endParaRPr lang="en-GB" b="1" dirty="0" smtClean="0"/>
          </a:p>
        </p:txBody>
      </p:sp>
      <p:sp>
        <p:nvSpPr>
          <p:cNvPr id="4" name="Rectangle 3"/>
          <p:cNvSpPr/>
          <p:nvPr/>
        </p:nvSpPr>
        <p:spPr>
          <a:xfrm>
            <a:off x="2339752" y="3861047"/>
            <a:ext cx="6408712" cy="2308324"/>
          </a:xfrm>
          <a:prstGeom prst="rect">
            <a:avLst/>
          </a:prstGeom>
        </p:spPr>
        <p:txBody>
          <a:bodyPr wrap="square">
            <a:spAutoFit/>
          </a:bodyPr>
          <a:lstStyle/>
          <a:p>
            <a:r>
              <a:rPr lang="en-GB" dirty="0" smtClean="0"/>
              <a:t>The mission of the New Orleans Police and Justice Foundation is to foster a safer city by creating a cooperative public-private environment in which all criminal justice agencies can attain their maximum operational capability and productivity. The Foundation will impact safety and justice in New Orleans and facilitate improvements and reforms throughout the criminal justice system.</a:t>
            </a:r>
            <a:endParaRPr lang="en-GB" dirty="0"/>
          </a:p>
        </p:txBody>
      </p:sp>
      <p:pic>
        <p:nvPicPr>
          <p:cNvPr id="31745" name="Picture 1" descr="C:\Users\owner\Documents\Contracts 010-11\SCVO Conference\Presentation\Photos&amp;graphics\donations.jpg"/>
          <p:cNvPicPr>
            <a:picLocks noChangeAspect="1" noChangeArrowheads="1"/>
          </p:cNvPicPr>
          <p:nvPr/>
        </p:nvPicPr>
        <p:blipFill>
          <a:blip r:embed="rId3" cstate="print"/>
          <a:srcRect/>
          <a:stretch>
            <a:fillRect/>
          </a:stretch>
        </p:blipFill>
        <p:spPr bwMode="auto">
          <a:xfrm>
            <a:off x="395536" y="3861048"/>
            <a:ext cx="1962150" cy="2381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Los Angeles Police Foundation</a:t>
            </a:r>
            <a:endParaRPr lang="en-GB" dirty="0"/>
          </a:p>
        </p:txBody>
      </p:sp>
      <p:pic>
        <p:nvPicPr>
          <p:cNvPr id="35844" name="Picture 4" descr="C:\Users\owner\Documents\Contracts 010-11\SCVO Conference\Presentation\Photos&amp;graphics\index_r3_c1.gif"/>
          <p:cNvPicPr>
            <a:picLocks noChangeAspect="1" noChangeArrowheads="1"/>
          </p:cNvPicPr>
          <p:nvPr/>
        </p:nvPicPr>
        <p:blipFill>
          <a:blip r:embed="rId2" cstate="print"/>
          <a:srcRect/>
          <a:stretch>
            <a:fillRect/>
          </a:stretch>
        </p:blipFill>
        <p:spPr bwMode="auto">
          <a:xfrm>
            <a:off x="539552" y="2132856"/>
            <a:ext cx="4032448" cy="1368152"/>
          </a:xfrm>
          <a:prstGeom prst="rect">
            <a:avLst/>
          </a:prstGeom>
          <a:noFill/>
        </p:spPr>
      </p:pic>
      <p:pic>
        <p:nvPicPr>
          <p:cNvPr id="35845" name="Picture 5" descr="C:\Users\owner\Documents\Contracts 010-11\SCVO Conference\Presentation\Photos&amp;graphics\lapf_headerimg.jpg"/>
          <p:cNvPicPr>
            <a:picLocks noChangeAspect="1" noChangeArrowheads="1"/>
          </p:cNvPicPr>
          <p:nvPr/>
        </p:nvPicPr>
        <p:blipFill>
          <a:blip r:embed="rId3" cstate="print"/>
          <a:srcRect/>
          <a:stretch>
            <a:fillRect/>
          </a:stretch>
        </p:blipFill>
        <p:spPr bwMode="auto">
          <a:xfrm>
            <a:off x="4716016" y="2132856"/>
            <a:ext cx="3810000" cy="1314450"/>
          </a:xfrm>
          <a:prstGeom prst="rect">
            <a:avLst/>
          </a:prstGeom>
          <a:noFill/>
        </p:spPr>
      </p:pic>
      <p:pic>
        <p:nvPicPr>
          <p:cNvPr id="35846" name="Picture 6" descr="C:\Users\owner\Documents\Contracts 010-11\SCVO Conference\Presentation\Photos&amp;graphics\bootcamp.png"/>
          <p:cNvPicPr>
            <a:picLocks noChangeAspect="1" noChangeArrowheads="1"/>
          </p:cNvPicPr>
          <p:nvPr/>
        </p:nvPicPr>
        <p:blipFill>
          <a:blip r:embed="rId4" cstate="print"/>
          <a:srcRect/>
          <a:stretch>
            <a:fillRect/>
          </a:stretch>
        </p:blipFill>
        <p:spPr bwMode="auto">
          <a:xfrm>
            <a:off x="683568" y="4077072"/>
            <a:ext cx="2667000" cy="1333500"/>
          </a:xfrm>
          <a:prstGeom prst="rect">
            <a:avLst/>
          </a:prstGeom>
          <a:noFill/>
        </p:spPr>
      </p:pic>
      <p:sp>
        <p:nvSpPr>
          <p:cNvPr id="7" name="Rectangle 6"/>
          <p:cNvSpPr/>
          <p:nvPr/>
        </p:nvSpPr>
        <p:spPr>
          <a:xfrm>
            <a:off x="3491880" y="4005064"/>
            <a:ext cx="5472608" cy="2585323"/>
          </a:xfrm>
          <a:prstGeom prst="rect">
            <a:avLst/>
          </a:prstGeom>
        </p:spPr>
        <p:txBody>
          <a:bodyPr wrap="square">
            <a:spAutoFit/>
          </a:bodyPr>
          <a:lstStyle/>
          <a:p>
            <a:r>
              <a:rPr lang="en-GB" dirty="0" smtClean="0"/>
              <a:t>With 96% of the LAPD’s budget spent on personnel, there is little left for major projects… Thanks to our supporters the Foundation has donated over $12 million to LAPD projects, programs and training that benefit our communities and help make our city a safer place to live, work and play.</a:t>
            </a:r>
            <a:br>
              <a:rPr lang="en-GB" dirty="0" smtClean="0"/>
            </a:br>
            <a:r>
              <a:rPr lang="en-GB" dirty="0" smtClean="0"/>
              <a:t/>
            </a:r>
            <a:br>
              <a:rPr lang="en-GB" dirty="0" smtClean="0"/>
            </a:b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Political action</a:t>
            </a:r>
            <a:endParaRPr lang="en-GB" dirty="0"/>
          </a:p>
        </p:txBody>
      </p:sp>
      <p:sp>
        <p:nvSpPr>
          <p:cNvPr id="3" name="Rectangle 2"/>
          <p:cNvSpPr/>
          <p:nvPr/>
        </p:nvSpPr>
        <p:spPr>
          <a:xfrm>
            <a:off x="467544" y="1582341"/>
            <a:ext cx="4896544" cy="2308324"/>
          </a:xfrm>
          <a:prstGeom prst="rect">
            <a:avLst/>
          </a:prstGeom>
        </p:spPr>
        <p:txBody>
          <a:bodyPr wrap="square">
            <a:spAutoFit/>
          </a:bodyPr>
          <a:lstStyle/>
          <a:p>
            <a:r>
              <a:rPr lang="en-GB" dirty="0" smtClean="0"/>
              <a:t>As fire fighters, you are leaders in your communities who serve the public during their time of need. However, you are also active within your community as civic leaders and activists. Because of this, you have a unique opportunity through political action to make a difference in the electoral process.</a:t>
            </a:r>
            <a:endParaRPr lang="en-GB" dirty="0"/>
          </a:p>
        </p:txBody>
      </p:sp>
      <p:pic>
        <p:nvPicPr>
          <p:cNvPr id="1026" name="Picture 2" descr="C:\Users\owner\Documents\Contracts 010-11\SCVO Conference\Presentation\Photos&amp;graphics\Lieberman.jpg"/>
          <p:cNvPicPr>
            <a:picLocks noChangeAspect="1" noChangeArrowheads="1"/>
          </p:cNvPicPr>
          <p:nvPr/>
        </p:nvPicPr>
        <p:blipFill>
          <a:blip r:embed="rId2" cstate="print"/>
          <a:srcRect/>
          <a:stretch>
            <a:fillRect/>
          </a:stretch>
        </p:blipFill>
        <p:spPr bwMode="auto">
          <a:xfrm>
            <a:off x="5385976" y="1772816"/>
            <a:ext cx="3469992" cy="2448272"/>
          </a:xfrm>
          <a:prstGeom prst="rect">
            <a:avLst/>
          </a:prstGeom>
          <a:noFill/>
        </p:spPr>
      </p:pic>
      <p:sp>
        <p:nvSpPr>
          <p:cNvPr id="5" name="Rectangle 4"/>
          <p:cNvSpPr/>
          <p:nvPr/>
        </p:nvSpPr>
        <p:spPr>
          <a:xfrm>
            <a:off x="395536" y="4437112"/>
            <a:ext cx="8640960" cy="1200329"/>
          </a:xfrm>
          <a:prstGeom prst="rect">
            <a:avLst/>
          </a:prstGeom>
        </p:spPr>
        <p:txBody>
          <a:bodyPr wrap="square">
            <a:spAutoFit/>
          </a:bodyPr>
          <a:lstStyle/>
          <a:p>
            <a:r>
              <a:rPr lang="en-GB" dirty="0" smtClean="0"/>
              <a:t>The IAFF can be a resource to locals and members  beginning the process of becoming politically active or for those that are political veterans. FIREPAC also offers assistance to those members and/or member’s family who have decided to run for public office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In summary </a:t>
            </a:r>
            <a:endParaRPr lang="en-GB" dirty="0"/>
          </a:p>
        </p:txBody>
      </p:sp>
      <p:sp>
        <p:nvSpPr>
          <p:cNvPr id="4" name="Text Placeholder 3"/>
          <p:cNvSpPr>
            <a:spLocks noGrp="1"/>
          </p:cNvSpPr>
          <p:nvPr>
            <p:ph type="body" idx="1"/>
          </p:nvPr>
        </p:nvSpPr>
        <p:spPr/>
        <p:txBody>
          <a:bodyPr/>
          <a:lstStyle/>
          <a:p>
            <a:r>
              <a:rPr lang="en-GB" dirty="0" smtClean="0"/>
              <a:t>UK ‘Service’ charities</a:t>
            </a:r>
            <a:endParaRPr lang="en-GB" dirty="0"/>
          </a:p>
        </p:txBody>
      </p:sp>
      <p:sp>
        <p:nvSpPr>
          <p:cNvPr id="5" name="Content Placeholder 4"/>
          <p:cNvSpPr>
            <a:spLocks noGrp="1"/>
          </p:cNvSpPr>
          <p:nvPr>
            <p:ph sz="half" idx="2"/>
          </p:nvPr>
        </p:nvSpPr>
        <p:spPr/>
        <p:txBody>
          <a:bodyPr/>
          <a:lstStyle/>
          <a:p>
            <a:r>
              <a:rPr lang="en-GB" dirty="0" smtClean="0"/>
              <a:t>Origins: individual volunteers</a:t>
            </a:r>
          </a:p>
          <a:p>
            <a:r>
              <a:rPr lang="en-GB" dirty="0" smtClean="0"/>
              <a:t>Mission: employees &amp; social/health care</a:t>
            </a:r>
          </a:p>
          <a:p>
            <a:r>
              <a:rPr lang="en-GB" dirty="0" smtClean="0"/>
              <a:t>Added Value: Public sector CSR</a:t>
            </a:r>
          </a:p>
          <a:p>
            <a:r>
              <a:rPr lang="en-GB" dirty="0" smtClean="0"/>
              <a:t>Funding: diverse -payroll giving &amp; trading</a:t>
            </a:r>
            <a:endParaRPr lang="en-GB" dirty="0"/>
          </a:p>
        </p:txBody>
      </p:sp>
      <p:sp>
        <p:nvSpPr>
          <p:cNvPr id="6" name="Text Placeholder 5"/>
          <p:cNvSpPr>
            <a:spLocks noGrp="1"/>
          </p:cNvSpPr>
          <p:nvPr>
            <p:ph type="body" sz="quarter" idx="3"/>
          </p:nvPr>
        </p:nvSpPr>
        <p:spPr/>
        <p:txBody>
          <a:bodyPr/>
          <a:lstStyle/>
          <a:p>
            <a:r>
              <a:rPr lang="en-GB" dirty="0" smtClean="0"/>
              <a:t>USA equivalents</a:t>
            </a:r>
            <a:endParaRPr lang="en-GB" dirty="0"/>
          </a:p>
        </p:txBody>
      </p:sp>
      <p:sp>
        <p:nvSpPr>
          <p:cNvPr id="7" name="Content Placeholder 6"/>
          <p:cNvSpPr>
            <a:spLocks noGrp="1"/>
          </p:cNvSpPr>
          <p:nvPr>
            <p:ph sz="quarter" idx="4"/>
          </p:nvPr>
        </p:nvSpPr>
        <p:spPr/>
        <p:txBody>
          <a:bodyPr/>
          <a:lstStyle/>
          <a:p>
            <a:r>
              <a:rPr lang="en-GB" dirty="0" smtClean="0"/>
              <a:t>Origins:Service-led</a:t>
            </a:r>
          </a:p>
          <a:p>
            <a:endParaRPr lang="en-GB" dirty="0" smtClean="0"/>
          </a:p>
          <a:p>
            <a:r>
              <a:rPr lang="en-GB" dirty="0" smtClean="0"/>
              <a:t>Mission: service improvements</a:t>
            </a:r>
          </a:p>
          <a:p>
            <a:r>
              <a:rPr lang="en-GB" dirty="0" smtClean="0"/>
              <a:t>Added Value: Private sector sponsorship</a:t>
            </a:r>
          </a:p>
          <a:p>
            <a:r>
              <a:rPr lang="en-GB" dirty="0" smtClean="0"/>
              <a:t>Funding: donations, sponsorship, Federal/State Government grants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 calcmode="lin" valueType="num">
                                      <p:cBhvr additive="base">
                                        <p:cTn id="3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 calcmode="lin" valueType="num">
                                      <p:cBhvr additive="base">
                                        <p:cTn id="4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 calcmode="lin" valueType="num">
                                      <p:cBhvr additive="base">
                                        <p:cTn id="4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 Sector Cuts</a:t>
            </a:r>
            <a:endParaRPr lang="en-GB" dirty="0"/>
          </a:p>
        </p:txBody>
      </p:sp>
      <p:sp>
        <p:nvSpPr>
          <p:cNvPr id="3" name="Rectangle 2"/>
          <p:cNvSpPr/>
          <p:nvPr/>
        </p:nvSpPr>
        <p:spPr>
          <a:xfrm>
            <a:off x="467544" y="1700808"/>
            <a:ext cx="8280920" cy="3785652"/>
          </a:xfrm>
          <a:prstGeom prst="rect">
            <a:avLst/>
          </a:prstGeom>
        </p:spPr>
        <p:txBody>
          <a:bodyPr wrap="square">
            <a:spAutoFit/>
          </a:bodyPr>
          <a:lstStyle/>
          <a:p>
            <a:r>
              <a:rPr lang="en-GB" b="1" dirty="0" smtClean="0"/>
              <a:t>Government cutbacks could wipe out 25 per cent of charities</a:t>
            </a:r>
          </a:p>
          <a:p>
            <a:endParaRPr lang="en-GB" dirty="0" smtClean="0"/>
          </a:p>
          <a:p>
            <a:r>
              <a:rPr lang="en-GB" dirty="0" smtClean="0"/>
              <a:t>One in four large charities could find themselves at a "financial cliff edge" next year when public sector cuts begin to bite, according to research published by the Charity Commission.  Numerous service contracts between charities and public sector bodies will end in March 2011, with devastating effects for many charities, according to Dame Suzi Leather, the commission's chair. Research into more than 1,000 charities found that 59 per cent have now been affected by the economic downturn, compared to just 38 per cent in September 2008.</a:t>
            </a:r>
          </a:p>
          <a:p>
            <a:endParaRPr lang="en-GB" sz="1200" dirty="0" smtClean="0"/>
          </a:p>
          <a:p>
            <a:r>
              <a:rPr lang="en-GB" sz="1200" dirty="0" smtClean="0"/>
              <a:t>The Independent, 24th March 2010</a:t>
            </a:r>
          </a:p>
          <a:p>
            <a:endParaRPr lang="en-GB"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title"/>
          </p:nvPr>
        </p:nvSpPr>
        <p:spPr/>
        <p:txBody>
          <a:bodyPr/>
          <a:lstStyle/>
          <a:p>
            <a:pPr eaLnBrk="1" hangingPunct="1">
              <a:defRPr/>
            </a:pPr>
            <a:r>
              <a:rPr lang="en-GB" sz="3600" dirty="0" smtClean="0"/>
              <a:t>Overview of presentation</a:t>
            </a:r>
          </a:p>
        </p:txBody>
      </p:sp>
      <p:sp>
        <p:nvSpPr>
          <p:cNvPr id="2061" name="Rectangle 13"/>
          <p:cNvSpPr>
            <a:spLocks noGrp="1" noChangeArrowheads="1"/>
          </p:cNvSpPr>
          <p:nvPr>
            <p:ph type="body" idx="1"/>
          </p:nvPr>
        </p:nvSpPr>
        <p:spPr/>
        <p:txBody>
          <a:bodyPr/>
          <a:lstStyle/>
          <a:p>
            <a:pPr eaLnBrk="1" hangingPunct="1">
              <a:defRPr/>
            </a:pPr>
            <a:endParaRPr lang="en-GB" sz="2800" dirty="0" smtClean="0"/>
          </a:p>
          <a:p>
            <a:pPr eaLnBrk="1" hangingPunct="1">
              <a:defRPr/>
            </a:pPr>
            <a:r>
              <a:rPr lang="en-GB" sz="2800" dirty="0" smtClean="0"/>
              <a:t>Myth and reality</a:t>
            </a:r>
          </a:p>
          <a:p>
            <a:pPr eaLnBrk="1" hangingPunct="1">
              <a:defRPr/>
            </a:pPr>
            <a:r>
              <a:rPr lang="en-GB" sz="2800" dirty="0" smtClean="0"/>
              <a:t>Public service charities in UK</a:t>
            </a:r>
          </a:p>
          <a:p>
            <a:pPr eaLnBrk="1" hangingPunct="1">
              <a:defRPr/>
            </a:pPr>
            <a:r>
              <a:rPr lang="en-GB" sz="2800" dirty="0" smtClean="0"/>
              <a:t>Comparison with the US</a:t>
            </a:r>
          </a:p>
          <a:p>
            <a:pPr eaLnBrk="1" hangingPunct="1">
              <a:defRPr/>
            </a:pPr>
            <a:r>
              <a:rPr lang="en-GB" sz="2800" dirty="0" smtClean="0"/>
              <a:t>Transforming enterprises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994122"/>
          </a:xfrm>
        </p:spPr>
        <p:txBody>
          <a:bodyPr/>
          <a:lstStyle/>
          <a:p>
            <a:r>
              <a:rPr lang="en-GB" dirty="0" smtClean="0"/>
              <a:t>Achieving sustainability in a changing public sector climate</a:t>
            </a:r>
            <a:endParaRPr lang="en-GB" dirty="0"/>
          </a:p>
        </p:txBody>
      </p:sp>
      <p:sp>
        <p:nvSpPr>
          <p:cNvPr id="8" name="Text Placeholder 7"/>
          <p:cNvSpPr>
            <a:spLocks noGrp="1"/>
          </p:cNvSpPr>
          <p:nvPr>
            <p:ph type="body" idx="1"/>
          </p:nvPr>
        </p:nvSpPr>
        <p:spPr>
          <a:xfrm>
            <a:off x="467544" y="1988840"/>
            <a:ext cx="4029844" cy="1224136"/>
          </a:xfrm>
        </p:spPr>
        <p:txBody>
          <a:bodyPr/>
          <a:lstStyle/>
          <a:p>
            <a:pPr>
              <a:buFont typeface="Arial" pitchFamily="34" charset="0"/>
              <a:buChar char="•"/>
            </a:pPr>
            <a:r>
              <a:rPr lang="en-GB" b="0" dirty="0" smtClean="0"/>
              <a:t> </a:t>
            </a:r>
          </a:p>
          <a:p>
            <a:pPr>
              <a:buFont typeface="Arial" pitchFamily="34" charset="0"/>
              <a:buChar char="•"/>
            </a:pPr>
            <a:endParaRPr lang="en-GB" b="0" dirty="0" smtClean="0"/>
          </a:p>
          <a:p>
            <a:pPr>
              <a:buFont typeface="Arial" pitchFamily="34" charset="0"/>
              <a:buChar char="•"/>
            </a:pPr>
            <a:endParaRPr lang="en-GB" b="0" dirty="0" smtClean="0"/>
          </a:p>
          <a:p>
            <a:pPr>
              <a:buFont typeface="Arial" pitchFamily="34" charset="0"/>
              <a:buChar char="•"/>
            </a:pPr>
            <a:endParaRPr lang="en-GB" b="0" dirty="0" smtClean="0"/>
          </a:p>
          <a:p>
            <a:pPr>
              <a:buFont typeface="Arial" pitchFamily="34" charset="0"/>
              <a:buChar char="•"/>
            </a:pPr>
            <a:endParaRPr lang="en-GB" b="0" dirty="0" smtClean="0"/>
          </a:p>
          <a:p>
            <a:pPr>
              <a:buFont typeface="Arial" pitchFamily="34" charset="0"/>
              <a:buChar char="•"/>
            </a:pPr>
            <a:endParaRPr lang="en-GB" b="0" dirty="0" smtClean="0"/>
          </a:p>
          <a:p>
            <a:r>
              <a:rPr lang="en-GB" b="0" dirty="0" smtClean="0"/>
              <a:t>  </a:t>
            </a:r>
          </a:p>
          <a:p>
            <a:pPr>
              <a:buFont typeface="Arial" pitchFamily="34" charset="0"/>
              <a:buChar char="•"/>
            </a:pPr>
            <a:r>
              <a:rPr lang="en-GB" b="0" dirty="0" smtClean="0"/>
              <a:t> </a:t>
            </a:r>
            <a:r>
              <a:rPr lang="en-GB" sz="2000" i="1" dirty="0" smtClean="0"/>
              <a:t>Workforce cuts</a:t>
            </a:r>
          </a:p>
          <a:p>
            <a:pPr>
              <a:buFont typeface="Arial" pitchFamily="34" charset="0"/>
              <a:buChar char="•"/>
            </a:pPr>
            <a:r>
              <a:rPr lang="en-GB" sz="2000" i="1" dirty="0" smtClean="0"/>
              <a:t> Salaries frozen</a:t>
            </a:r>
          </a:p>
          <a:p>
            <a:pPr>
              <a:buFont typeface="Arial" pitchFamily="34" charset="0"/>
              <a:buChar char="•"/>
            </a:pPr>
            <a:r>
              <a:rPr lang="en-GB" sz="2000" i="1" dirty="0" smtClean="0"/>
              <a:t> Public support ?</a:t>
            </a:r>
          </a:p>
          <a:p>
            <a:endParaRPr lang="en-GB" sz="2000" i="1" dirty="0"/>
          </a:p>
        </p:txBody>
      </p:sp>
      <p:sp>
        <p:nvSpPr>
          <p:cNvPr id="9" name="Content Placeholder 8"/>
          <p:cNvSpPr>
            <a:spLocks noGrp="1"/>
          </p:cNvSpPr>
          <p:nvPr>
            <p:ph sz="half" idx="2"/>
          </p:nvPr>
        </p:nvSpPr>
        <p:spPr>
          <a:xfrm>
            <a:off x="467544" y="3284984"/>
            <a:ext cx="4040188" cy="3057203"/>
          </a:xfrm>
        </p:spPr>
        <p:txBody>
          <a:bodyPr/>
          <a:lstStyle/>
          <a:p>
            <a:endParaRPr lang="en-GB" dirty="0"/>
          </a:p>
        </p:txBody>
      </p:sp>
      <p:sp>
        <p:nvSpPr>
          <p:cNvPr id="10" name="Text Placeholder 9"/>
          <p:cNvSpPr>
            <a:spLocks noGrp="1"/>
          </p:cNvSpPr>
          <p:nvPr>
            <p:ph type="body" sz="quarter" idx="3"/>
          </p:nvPr>
        </p:nvSpPr>
        <p:spPr>
          <a:xfrm>
            <a:off x="4716016" y="2276872"/>
            <a:ext cx="4041775" cy="639762"/>
          </a:xfrm>
        </p:spPr>
        <p:txBody>
          <a:bodyPr>
            <a:normAutofit fontScale="92500" lnSpcReduction="20000"/>
          </a:bodyPr>
          <a:lstStyle/>
          <a:p>
            <a:pPr lvl="0">
              <a:buClr>
                <a:srgbClr val="EEC85E"/>
              </a:buClr>
            </a:pPr>
            <a:r>
              <a:rPr lang="en-GB" cap="all" dirty="0" smtClean="0">
                <a:solidFill>
                  <a:srgbClr val="EAEAEA"/>
                </a:solidFill>
              </a:rPr>
              <a:t>Transforming enterprises</a:t>
            </a:r>
          </a:p>
          <a:p>
            <a:endParaRPr lang="en-GB" dirty="0"/>
          </a:p>
        </p:txBody>
      </p:sp>
      <p:sp>
        <p:nvSpPr>
          <p:cNvPr id="11" name="Content Placeholder 10"/>
          <p:cNvSpPr>
            <a:spLocks noGrp="1"/>
          </p:cNvSpPr>
          <p:nvPr>
            <p:ph sz="quarter" idx="4"/>
          </p:nvPr>
        </p:nvSpPr>
        <p:spPr/>
        <p:txBody>
          <a:bodyPr/>
          <a:lstStyle/>
          <a:p>
            <a:endParaRPr lang="en-GB" dirty="0" smtClean="0"/>
          </a:p>
          <a:p>
            <a:endParaRPr lang="en-GB" dirty="0" smtClean="0"/>
          </a:p>
          <a:p>
            <a:r>
              <a:rPr lang="en-GB" dirty="0" smtClean="0"/>
              <a:t>Reorganisation &amp; amalgamation</a:t>
            </a:r>
          </a:p>
          <a:p>
            <a:r>
              <a:rPr lang="en-GB" dirty="0" smtClean="0"/>
              <a:t>Service redesign </a:t>
            </a:r>
          </a:p>
          <a:p>
            <a:r>
              <a:rPr lang="en-GB" dirty="0" smtClean="0"/>
              <a:t>Innovative partnerships</a:t>
            </a:r>
          </a:p>
        </p:txBody>
      </p:sp>
      <p:pic>
        <p:nvPicPr>
          <p:cNvPr id="30721" name="Picture 1" descr="C:\Users\owner\Documents\Contracts 010-11\SCVO Conference\Presentation\Photos&amp;graphics\projects.jpg"/>
          <p:cNvPicPr>
            <a:picLocks noChangeAspect="1" noChangeArrowheads="1"/>
          </p:cNvPicPr>
          <p:nvPr/>
        </p:nvPicPr>
        <p:blipFill>
          <a:blip r:embed="rId2" cstate="print"/>
          <a:srcRect/>
          <a:stretch>
            <a:fillRect/>
          </a:stretch>
        </p:blipFill>
        <p:spPr bwMode="auto">
          <a:xfrm>
            <a:off x="683568" y="3429000"/>
            <a:ext cx="3528392" cy="2705101"/>
          </a:xfrm>
          <a:prstGeom prst="rect">
            <a:avLst/>
          </a:prstGeom>
          <a:noFill/>
        </p:spPr>
      </p:pic>
      <p:sp>
        <p:nvSpPr>
          <p:cNvPr id="12" name="Down Arrow 11"/>
          <p:cNvSpPr/>
          <p:nvPr/>
        </p:nvSpPr>
        <p:spPr>
          <a:xfrm>
            <a:off x="3563888" y="1916832"/>
            <a:ext cx="484632" cy="834392"/>
          </a:xfrm>
          <a:prstGeom prst="downArrow">
            <a:avLst/>
          </a:prstGeom>
          <a:solidFill>
            <a:srgbClr val="3712BE"/>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anim calcmode="lin" valueType="num">
                                      <p:cBhvr additive="base">
                                        <p:cTn id="1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anim calcmode="lin" valueType="num">
                                      <p:cBhvr additive="base">
                                        <p:cTn id="1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anim calcmode="lin" valueType="num">
                                      <p:cBhvr additive="base">
                                        <p:cTn id="2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anim calcmode="lin" valueType="num">
                                      <p:cBhvr additive="base">
                                        <p:cTn id="31"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 calcmode="lin" valueType="num">
                                      <p:cBhvr additive="base">
                                        <p:cTn id="3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anim calcmode="lin" valueType="num">
                                      <p:cBhvr additive="base">
                                        <p:cTn id="4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xEl>
                                              <p:pRg st="4" end="4"/>
                                            </p:txEl>
                                          </p:spTgt>
                                        </p:tgtEl>
                                        <p:attrNameLst>
                                          <p:attrName>style.visibility</p:attrName>
                                        </p:attrNameLst>
                                      </p:cBhvr>
                                      <p:to>
                                        <p:strVal val="visible"/>
                                      </p:to>
                                    </p:set>
                                    <p:anim calcmode="lin" valueType="num">
                                      <p:cBhvr additive="base">
                                        <p:cTn id="4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9552" y="4005064"/>
            <a:ext cx="6912768" cy="576064"/>
          </a:xfrm>
        </p:spPr>
        <p:txBody>
          <a:bodyPr/>
          <a:lstStyle/>
          <a:p>
            <a:r>
              <a:rPr lang="en-GB" dirty="0" smtClean="0"/>
              <a:t>The end of the road or a new way of working?</a:t>
            </a:r>
            <a:endParaRPr lang="en-GB" dirty="0"/>
          </a:p>
        </p:txBody>
      </p:sp>
      <p:sp>
        <p:nvSpPr>
          <p:cNvPr id="11" name="Picture Placeholder 10"/>
          <p:cNvSpPr>
            <a:spLocks noGrp="1"/>
          </p:cNvSpPr>
          <p:nvPr>
            <p:ph type="pic" idx="1"/>
          </p:nvPr>
        </p:nvSpPr>
        <p:spPr>
          <a:xfrm>
            <a:off x="1792288" y="612775"/>
            <a:ext cx="5486400" cy="3536305"/>
          </a:xfrm>
        </p:spPr>
      </p:sp>
      <p:sp>
        <p:nvSpPr>
          <p:cNvPr id="12" name="Text Placeholder 11"/>
          <p:cNvSpPr>
            <a:spLocks noGrp="1"/>
          </p:cNvSpPr>
          <p:nvPr>
            <p:ph type="body" sz="half" idx="2"/>
          </p:nvPr>
        </p:nvSpPr>
        <p:spPr>
          <a:xfrm>
            <a:off x="395536" y="5367338"/>
            <a:ext cx="6883152" cy="804862"/>
          </a:xfrm>
        </p:spPr>
        <p:txBody>
          <a:bodyPr/>
          <a:lstStyle/>
          <a:p>
            <a:pPr algn="ctr"/>
            <a:r>
              <a:rPr lang="en-GB" sz="2000" b="1" dirty="0" smtClean="0"/>
              <a:t>Thank you</a:t>
            </a:r>
            <a:endParaRPr lang="en-GB" sz="2000" b="1" dirty="0"/>
          </a:p>
        </p:txBody>
      </p:sp>
      <p:pic>
        <p:nvPicPr>
          <p:cNvPr id="2051" name="Picture 3" descr="C:\Users\owner\Documents\Contracts 010-11\SCVO Conference\Presentation\Photos&amp;graphics\41_03_75---Roadworks-Sign-Switzerland_web.jpg"/>
          <p:cNvPicPr>
            <a:picLocks noChangeAspect="1" noChangeArrowheads="1"/>
          </p:cNvPicPr>
          <p:nvPr/>
        </p:nvPicPr>
        <p:blipFill>
          <a:blip r:embed="rId2" cstate="print"/>
          <a:srcRect/>
          <a:stretch>
            <a:fillRect/>
          </a:stretch>
        </p:blipFill>
        <p:spPr bwMode="auto">
          <a:xfrm>
            <a:off x="5292080" y="548680"/>
            <a:ext cx="2160240" cy="3240360"/>
          </a:xfrm>
          <a:prstGeom prst="rect">
            <a:avLst/>
          </a:prstGeom>
          <a:noFill/>
        </p:spPr>
      </p:pic>
      <p:pic>
        <p:nvPicPr>
          <p:cNvPr id="2052" name="Picture 4" descr="C:\Users\owner\Documents\Contracts 010-11\SCVO Conference\Presentation\Photos&amp;graphics\article-1171664-02B4C486000004B0-193_468x286.jpg"/>
          <p:cNvPicPr>
            <a:picLocks noChangeAspect="1" noChangeArrowheads="1"/>
          </p:cNvPicPr>
          <p:nvPr/>
        </p:nvPicPr>
        <p:blipFill>
          <a:blip r:embed="rId3" cstate="print"/>
          <a:srcRect/>
          <a:stretch>
            <a:fillRect/>
          </a:stretch>
        </p:blipFill>
        <p:spPr bwMode="auto">
          <a:xfrm>
            <a:off x="467544" y="548680"/>
            <a:ext cx="4320480" cy="323638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7813"/>
            <a:ext cx="8229600" cy="990947"/>
          </a:xfrm>
        </p:spPr>
        <p:txBody>
          <a:bodyPr/>
          <a:lstStyle/>
          <a:p>
            <a:pPr algn="l" eaLnBrk="1" hangingPunct="1">
              <a:defRPr/>
            </a:pPr>
            <a:r>
              <a:rPr lang="en-GB" sz="3600" dirty="0" smtClean="0"/>
              <a:t>Myth 1</a:t>
            </a:r>
          </a:p>
        </p:txBody>
      </p:sp>
      <p:sp>
        <p:nvSpPr>
          <p:cNvPr id="17411" name="Rectangle 3"/>
          <p:cNvSpPr>
            <a:spLocks noGrp="1" noChangeArrowheads="1"/>
          </p:cNvSpPr>
          <p:nvPr>
            <p:ph type="body" idx="1"/>
          </p:nvPr>
        </p:nvSpPr>
        <p:spPr>
          <a:xfrm>
            <a:off x="457200" y="1196752"/>
            <a:ext cx="8229600" cy="4934173"/>
          </a:xfrm>
        </p:spPr>
        <p:txBody>
          <a:bodyPr/>
          <a:lstStyle/>
          <a:p>
            <a:pPr marL="0" indent="0" algn="ctr">
              <a:buNone/>
            </a:pPr>
            <a:r>
              <a:rPr lang="en-GB" sz="2400" b="1" dirty="0" smtClean="0"/>
              <a:t>Distinctiveness of social enterprises</a:t>
            </a:r>
          </a:p>
          <a:p>
            <a:pPr marL="0" indent="0">
              <a:buNone/>
            </a:pPr>
            <a:endParaRPr lang="en-GB" sz="1800" dirty="0" smtClean="0"/>
          </a:p>
          <a:p>
            <a:pPr marL="0" indent="0">
              <a:buNone/>
            </a:pPr>
            <a:r>
              <a:rPr lang="en-GB" sz="1800" dirty="0" smtClean="0"/>
              <a:t>soÂ·cial enÂ·terÂ·prise (n.) -</a:t>
            </a:r>
            <a:br>
              <a:rPr lang="en-GB" sz="1800" dirty="0" smtClean="0"/>
            </a:br>
            <a:r>
              <a:rPr lang="en-GB" sz="1800" dirty="0" smtClean="0"/>
              <a:t>An organization or venture that achieves its primary social or environmental mission using business methods.</a:t>
            </a:r>
          </a:p>
          <a:p>
            <a:pPr marL="0" indent="0">
              <a:buNone/>
            </a:pPr>
            <a:endParaRPr lang="en-GB" sz="1800" dirty="0" smtClean="0"/>
          </a:p>
          <a:p>
            <a:pPr marL="0" indent="0">
              <a:buNone/>
            </a:pPr>
            <a:r>
              <a:rPr lang="en-GB" sz="1800" b="1" dirty="0" smtClean="0"/>
              <a:t>The Coalition Charter: …</a:t>
            </a:r>
            <a:r>
              <a:rPr lang="en-GB" sz="1800" dirty="0" smtClean="0"/>
              <a:t>Scotland’s social enterprises are an increasingly valuable part of the fabric of Scottish society. Social enterprises come in all shapes and sizes: from social firms, credit unions, and housing associations, to community and worker co-ops, development trusts and community interest companies.</a:t>
            </a:r>
          </a:p>
          <a:p>
            <a:pPr marL="0" indent="0">
              <a:buNone/>
            </a:pPr>
            <a:endParaRPr lang="en-GB" sz="1800" dirty="0" smtClean="0"/>
          </a:p>
          <a:p>
            <a:pPr marL="0" indent="0">
              <a:buNone/>
            </a:pPr>
            <a:r>
              <a:rPr lang="en-GB" sz="1800" dirty="0" smtClean="0"/>
              <a:t>“Social enterprises are distinct from other voluntary organisations in that trading forms a significant part of their activities and a significant source of income (typically 50% or more).”</a:t>
            </a:r>
          </a:p>
          <a:p>
            <a:pPr marL="0" indent="0">
              <a:buNone/>
            </a:pPr>
            <a:r>
              <a:rPr lang="en-GB" sz="1400" dirty="0" smtClean="0"/>
              <a:t>EKOS Ltd, 2008 ‘Scoping Study: Support for Social Enterprise Start-u</a:t>
            </a:r>
          </a:p>
          <a:p>
            <a:pPr>
              <a:buNone/>
            </a:pPr>
            <a:endParaRPr lang="en-GB" sz="1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additive="base">
                                        <p:cTn id="13"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 calcmode="lin" valueType="num">
                                      <p:cBhvr additive="base">
                                        <p:cTn id="19"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6" end="6"/>
                                            </p:txEl>
                                          </p:spTgt>
                                        </p:tgtEl>
                                        <p:attrNameLst>
                                          <p:attrName>style.visibility</p:attrName>
                                        </p:attrNameLst>
                                      </p:cBhvr>
                                      <p:to>
                                        <p:strVal val="visible"/>
                                      </p:to>
                                    </p:set>
                                    <p:anim calcmode="lin" valueType="num">
                                      <p:cBhvr additive="base">
                                        <p:cTn id="25"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7" end="7"/>
                                            </p:txEl>
                                          </p:spTgt>
                                        </p:tgtEl>
                                        <p:attrNameLst>
                                          <p:attrName>style.visibility</p:attrName>
                                        </p:attrNameLst>
                                      </p:cBhvr>
                                      <p:to>
                                        <p:strVal val="visible"/>
                                      </p:to>
                                    </p:set>
                                    <p:anim calcmode="lin" valueType="num">
                                      <p:cBhvr additive="base">
                                        <p:cTn id="31" dur="5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GB" sz="3600" dirty="0" smtClean="0"/>
              <a:t>Myth 2</a:t>
            </a:r>
          </a:p>
        </p:txBody>
      </p:sp>
      <p:sp>
        <p:nvSpPr>
          <p:cNvPr id="16387" name="Rectangle 3"/>
          <p:cNvSpPr>
            <a:spLocks noGrp="1" noChangeArrowheads="1"/>
          </p:cNvSpPr>
          <p:nvPr>
            <p:ph type="body" idx="1"/>
          </p:nvPr>
        </p:nvSpPr>
        <p:spPr/>
        <p:txBody>
          <a:bodyPr/>
          <a:lstStyle/>
          <a:p>
            <a:pPr algn="ctr" eaLnBrk="1" hangingPunct="1">
              <a:buNone/>
              <a:defRPr/>
            </a:pPr>
            <a:r>
              <a:rPr lang="en-GB" sz="2400" b="1" dirty="0" smtClean="0"/>
              <a:t>A contracting public sector</a:t>
            </a:r>
          </a:p>
          <a:p>
            <a:pPr algn="ctr" eaLnBrk="1" hangingPunct="1">
              <a:buNone/>
              <a:defRPr/>
            </a:pPr>
            <a:endParaRPr lang="en-GB" sz="2400" b="1" dirty="0" smtClean="0"/>
          </a:p>
          <a:p>
            <a:pPr marL="0" indent="0">
              <a:buNone/>
            </a:pPr>
            <a:r>
              <a:rPr lang="en-GB" sz="2000" dirty="0" smtClean="0"/>
              <a:t>“The Scottish Government wants to create the right operating conditions in which an enterprising third sector can play a full role in the development, design and delivery of policy and services in Scotland, putting the people of Scotland at the heart of their plans. We want to support a country in which an enterprising third sector is encouraged, valued and is given the opportunities it needs to prove its value and deliver more.”</a:t>
            </a:r>
          </a:p>
          <a:p>
            <a:pPr marL="0" indent="0">
              <a:buNone/>
            </a:pPr>
            <a:endParaRPr lang="en-GB" sz="2000" dirty="0" smtClean="0"/>
          </a:p>
          <a:p>
            <a:pPr marL="0" indent="0">
              <a:buNone/>
            </a:pPr>
            <a:r>
              <a:rPr lang="en-GB" sz="1800" dirty="0" smtClean="0"/>
              <a:t>JOHN SWINNEY, Cabinet Secretary for Finance and Sustainable Growth (ENTERPRISING THIRD SECTOR ACTION PLAN 2008-2011)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GB" sz="2800" dirty="0" smtClean="0"/>
              <a:t>Myth 3</a:t>
            </a:r>
          </a:p>
        </p:txBody>
      </p:sp>
      <p:sp>
        <p:nvSpPr>
          <p:cNvPr id="9219" name="Rectangle 3"/>
          <p:cNvSpPr>
            <a:spLocks noGrp="1" noChangeArrowheads="1"/>
          </p:cNvSpPr>
          <p:nvPr>
            <p:ph type="body" idx="1"/>
          </p:nvPr>
        </p:nvSpPr>
        <p:spPr/>
        <p:txBody>
          <a:bodyPr/>
          <a:lstStyle/>
          <a:p>
            <a:pPr algn="ctr" eaLnBrk="1" hangingPunct="1">
              <a:lnSpc>
                <a:spcPct val="90000"/>
              </a:lnSpc>
              <a:buFont typeface="Wingdings" pitchFamily="2" charset="2"/>
              <a:buNone/>
              <a:defRPr/>
            </a:pPr>
            <a:r>
              <a:rPr lang="en-GB" sz="2400" dirty="0" smtClean="0"/>
              <a:t>Distinctiveness of sectors</a:t>
            </a:r>
          </a:p>
          <a:p>
            <a:pPr algn="ctr" eaLnBrk="1" hangingPunct="1">
              <a:lnSpc>
                <a:spcPct val="90000"/>
              </a:lnSpc>
              <a:buFont typeface="Wingdings" pitchFamily="2" charset="2"/>
              <a:buNone/>
              <a:defRPr/>
            </a:pPr>
            <a:endParaRPr lang="en-GB" sz="2400" dirty="0" smtClean="0"/>
          </a:p>
          <a:p>
            <a:pPr algn="ctr" eaLnBrk="1" hangingPunct="1">
              <a:lnSpc>
                <a:spcPct val="90000"/>
              </a:lnSpc>
              <a:buFont typeface="Wingdings" pitchFamily="2" charset="2"/>
              <a:buNone/>
              <a:defRPr/>
            </a:pPr>
            <a:endParaRPr lang="en-GB" sz="2400" dirty="0" smtClean="0"/>
          </a:p>
        </p:txBody>
      </p:sp>
      <p:pic>
        <p:nvPicPr>
          <p:cNvPr id="5124" name="Picture 4"/>
          <p:cNvPicPr>
            <a:picLocks noChangeAspect="1" noChangeArrowheads="1"/>
          </p:cNvPicPr>
          <p:nvPr/>
        </p:nvPicPr>
        <p:blipFill>
          <a:blip r:embed="rId2" cstate="print"/>
          <a:srcRect/>
          <a:stretch>
            <a:fillRect/>
          </a:stretch>
        </p:blipFill>
        <p:spPr bwMode="auto">
          <a:xfrm>
            <a:off x="152400" y="2348880"/>
            <a:ext cx="8991600" cy="50131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 Sector Employees</a:t>
            </a:r>
            <a:endParaRPr lang="en-GB" dirty="0"/>
          </a:p>
        </p:txBody>
      </p:sp>
      <p:pic>
        <p:nvPicPr>
          <p:cNvPr id="1026" name="Picture 2" descr="C:\Users\owner\Documents\Contracts 010-11\SCVO Conference\Presentation\Photos&amp;graphics\_45500308_006912927-1.jpg"/>
          <p:cNvPicPr>
            <a:picLocks noChangeAspect="1" noChangeArrowheads="1"/>
          </p:cNvPicPr>
          <p:nvPr/>
        </p:nvPicPr>
        <p:blipFill>
          <a:blip r:embed="rId2" cstate="print"/>
          <a:srcRect/>
          <a:stretch>
            <a:fillRect/>
          </a:stretch>
        </p:blipFill>
        <p:spPr bwMode="auto">
          <a:xfrm>
            <a:off x="2339752" y="1844824"/>
            <a:ext cx="4438650" cy="331236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9750" y="260350"/>
            <a:ext cx="8229600" cy="1139825"/>
          </a:xfrm>
        </p:spPr>
        <p:txBody>
          <a:bodyPr/>
          <a:lstStyle/>
          <a:p>
            <a:pPr eaLnBrk="1" hangingPunct="1">
              <a:defRPr/>
            </a:pPr>
            <a:r>
              <a:rPr lang="en-GB" sz="3200" dirty="0" smtClean="0"/>
              <a:t>Health Service Charities</a:t>
            </a:r>
          </a:p>
        </p:txBody>
      </p:sp>
      <p:sp>
        <p:nvSpPr>
          <p:cNvPr id="22531" name="Rectangle 3"/>
          <p:cNvSpPr>
            <a:spLocks noGrp="1" noChangeArrowheads="1"/>
          </p:cNvSpPr>
          <p:nvPr>
            <p:ph type="body" idx="1"/>
          </p:nvPr>
        </p:nvSpPr>
        <p:spPr/>
        <p:txBody>
          <a:bodyPr/>
          <a:lstStyle/>
          <a:p>
            <a:pPr eaLnBrk="1" hangingPunct="1">
              <a:buFont typeface="Wingdings" pitchFamily="2" charset="2"/>
              <a:buNone/>
              <a:defRPr/>
            </a:pPr>
            <a:r>
              <a:rPr lang="en-GB" sz="2400" i="1" dirty="0" smtClean="0"/>
              <a:t>	</a:t>
            </a:r>
          </a:p>
        </p:txBody>
      </p:sp>
      <p:pic>
        <p:nvPicPr>
          <p:cNvPr id="12292" name="Picture 4" descr="C:\Users\owner\Documents\Contracts 010-11\SCVO Conference\Presentation\sub_banner.jpg"/>
          <p:cNvPicPr>
            <a:picLocks noChangeAspect="1" noChangeArrowheads="1"/>
          </p:cNvPicPr>
          <p:nvPr/>
        </p:nvPicPr>
        <p:blipFill>
          <a:blip r:embed="rId2" cstate="print"/>
          <a:srcRect/>
          <a:stretch>
            <a:fillRect/>
          </a:stretch>
        </p:blipFill>
        <p:spPr bwMode="auto">
          <a:xfrm>
            <a:off x="0" y="1556792"/>
            <a:ext cx="9144000" cy="1828800"/>
          </a:xfrm>
          <a:prstGeom prst="rect">
            <a:avLst/>
          </a:prstGeom>
          <a:noFill/>
        </p:spPr>
      </p:pic>
      <p:pic>
        <p:nvPicPr>
          <p:cNvPr id="12293" name="Picture 5" descr="C:\Users\owner\Documents\Contracts 010-11\SCVO Conference\Presentation\staff_training.jpg"/>
          <p:cNvPicPr>
            <a:picLocks noChangeAspect="1" noChangeArrowheads="1"/>
          </p:cNvPicPr>
          <p:nvPr/>
        </p:nvPicPr>
        <p:blipFill>
          <a:blip r:embed="rId3" cstate="print"/>
          <a:srcRect/>
          <a:stretch>
            <a:fillRect/>
          </a:stretch>
        </p:blipFill>
        <p:spPr bwMode="auto">
          <a:xfrm>
            <a:off x="1979712" y="3933056"/>
            <a:ext cx="2085975" cy="1800200"/>
          </a:xfrm>
          <a:prstGeom prst="rect">
            <a:avLst/>
          </a:prstGeom>
          <a:noFill/>
        </p:spPr>
      </p:pic>
      <p:pic>
        <p:nvPicPr>
          <p:cNvPr id="12294" name="Picture 6" descr="C:\Users\owner\Documents\Contracts 010-11\SCVO Conference\Presentation\we_help_main.jpg"/>
          <p:cNvPicPr>
            <a:picLocks noChangeAspect="1" noChangeArrowheads="1"/>
          </p:cNvPicPr>
          <p:nvPr/>
        </p:nvPicPr>
        <p:blipFill>
          <a:blip r:embed="rId4" cstate="print"/>
          <a:srcRect/>
          <a:stretch>
            <a:fillRect/>
          </a:stretch>
        </p:blipFill>
        <p:spPr bwMode="auto">
          <a:xfrm>
            <a:off x="4139952" y="3933056"/>
            <a:ext cx="2224065" cy="17939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GB" sz="3200" dirty="0" smtClean="0"/>
              <a:t>Armed Forces Charities</a:t>
            </a:r>
          </a:p>
        </p:txBody>
      </p:sp>
      <p:sp>
        <p:nvSpPr>
          <p:cNvPr id="18435" name="Rectangle 3"/>
          <p:cNvSpPr>
            <a:spLocks noGrp="1" noChangeArrowheads="1"/>
          </p:cNvSpPr>
          <p:nvPr>
            <p:ph type="body" idx="1"/>
          </p:nvPr>
        </p:nvSpPr>
        <p:spPr/>
        <p:txBody>
          <a:bodyPr/>
          <a:lstStyle/>
          <a:p>
            <a:pPr eaLnBrk="1" hangingPunct="1">
              <a:lnSpc>
                <a:spcPct val="80000"/>
              </a:lnSpc>
              <a:defRPr/>
            </a:pPr>
            <a:endParaRPr lang="en-GB" sz="2400" b="1" i="1" dirty="0" smtClean="0"/>
          </a:p>
        </p:txBody>
      </p:sp>
      <p:pic>
        <p:nvPicPr>
          <p:cNvPr id="8196" name="Picture 4"/>
          <p:cNvPicPr>
            <a:picLocks noChangeAspect="1" noChangeArrowheads="1"/>
          </p:cNvPicPr>
          <p:nvPr/>
        </p:nvPicPr>
        <p:blipFill>
          <a:blip r:embed="rId2" cstate="print"/>
          <a:srcRect/>
          <a:stretch>
            <a:fillRect/>
          </a:stretch>
        </p:blipFill>
        <p:spPr bwMode="auto">
          <a:xfrm>
            <a:off x="1907704" y="1556792"/>
            <a:ext cx="5372100"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GB" sz="4000" dirty="0" smtClean="0"/>
              <a:t/>
            </a:r>
            <a:br>
              <a:rPr lang="en-GB" sz="4000" dirty="0" smtClean="0"/>
            </a:br>
            <a:r>
              <a:rPr lang="en-GB" sz="4000" dirty="0" smtClean="0"/>
              <a:t>Fire Service Charities</a:t>
            </a:r>
          </a:p>
        </p:txBody>
      </p:sp>
      <p:sp>
        <p:nvSpPr>
          <p:cNvPr id="23555" name="Rectangle 3"/>
          <p:cNvSpPr>
            <a:spLocks noGrp="1" noChangeArrowheads="1"/>
          </p:cNvSpPr>
          <p:nvPr>
            <p:ph type="body" idx="1"/>
          </p:nvPr>
        </p:nvSpPr>
        <p:spPr>
          <a:xfrm>
            <a:off x="468313" y="1773238"/>
            <a:ext cx="8229600" cy="4530725"/>
          </a:xfrm>
        </p:spPr>
        <p:txBody>
          <a:bodyPr/>
          <a:lstStyle/>
          <a:p>
            <a:pPr algn="ctr" eaLnBrk="1" hangingPunct="1">
              <a:buFont typeface="Wingdings" pitchFamily="2" charset="2"/>
              <a:buNone/>
              <a:defRPr/>
            </a:pPr>
            <a:endParaRPr lang="en-GB" sz="2000" b="1" dirty="0" smtClean="0"/>
          </a:p>
        </p:txBody>
      </p:sp>
      <p:pic>
        <p:nvPicPr>
          <p:cNvPr id="13316" name="Picture 4" descr="C:\Users\owner\Documents\Contracts 010-11\SCVO Conference\Presentation\cheapside-fire-1.jpg"/>
          <p:cNvPicPr>
            <a:picLocks noChangeAspect="1" noChangeArrowheads="1"/>
          </p:cNvPicPr>
          <p:nvPr/>
        </p:nvPicPr>
        <p:blipFill>
          <a:blip r:embed="rId2" cstate="print"/>
          <a:srcRect/>
          <a:stretch>
            <a:fillRect/>
          </a:stretch>
        </p:blipFill>
        <p:spPr bwMode="auto">
          <a:xfrm>
            <a:off x="1835696" y="2276872"/>
            <a:ext cx="5394960" cy="3026664"/>
          </a:xfrm>
          <a:prstGeom prst="rect">
            <a:avLst/>
          </a:prstGeom>
          <a:noFill/>
        </p:spPr>
      </p:pic>
      <p:sp>
        <p:nvSpPr>
          <p:cNvPr id="5" name="Rectangle 4"/>
          <p:cNvSpPr/>
          <p:nvPr/>
        </p:nvSpPr>
        <p:spPr>
          <a:xfrm>
            <a:off x="2195736" y="5589240"/>
            <a:ext cx="4572000" cy="646331"/>
          </a:xfrm>
          <a:prstGeom prst="rect">
            <a:avLst/>
          </a:prstGeom>
        </p:spPr>
        <p:txBody>
          <a:bodyPr>
            <a:spAutoFit/>
          </a:bodyPr>
          <a:lstStyle/>
          <a:p>
            <a:pPr algn="ctr" eaLnBrk="1" hangingPunct="1">
              <a:buFont typeface="Wingdings" pitchFamily="2" charset="2"/>
              <a:buNone/>
              <a:defRPr/>
            </a:pPr>
            <a:r>
              <a:rPr lang="en-GB" b="1" dirty="0"/>
              <a:t>Cheapside Street, March 28</a:t>
            </a:r>
            <a:r>
              <a:rPr lang="en-GB" b="1" baseline="30000" dirty="0"/>
              <a:t>th</a:t>
            </a:r>
            <a:r>
              <a:rPr lang="en-GB" b="1" dirty="0"/>
              <a:t> 1960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756</TotalTime>
  <Words>726</Words>
  <Application>Microsoft Office PowerPoint</Application>
  <PresentationFormat>On-screen Show (4:3)</PresentationFormat>
  <Paragraphs>104</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Trebuchet MS</vt:lpstr>
      <vt:lpstr>Verdana</vt:lpstr>
      <vt:lpstr>Wingdings</vt:lpstr>
      <vt:lpstr>Template</vt:lpstr>
      <vt:lpstr>The Reinvention of Philanthropic Charities </vt:lpstr>
      <vt:lpstr>Overview of presentation</vt:lpstr>
      <vt:lpstr>Myth 1</vt:lpstr>
      <vt:lpstr>Myth 2</vt:lpstr>
      <vt:lpstr>Myth 3</vt:lpstr>
      <vt:lpstr>Public Sector Employees</vt:lpstr>
      <vt:lpstr>Health Service Charities</vt:lpstr>
      <vt:lpstr>Armed Forces Charities</vt:lpstr>
      <vt:lpstr> Fire Service Charities</vt:lpstr>
      <vt:lpstr>The Fire Fighters Charity</vt:lpstr>
      <vt:lpstr>Trading on their reputation</vt:lpstr>
      <vt:lpstr>The Children’s Burns Trust</vt:lpstr>
      <vt:lpstr>Child Victims of Crime</vt:lpstr>
      <vt:lpstr>US Public sector charities  </vt:lpstr>
      <vt:lpstr>The New Orleans Police &amp; Justice Foundation (NOPJF)</vt:lpstr>
      <vt:lpstr>Los Angeles Police Foundation</vt:lpstr>
      <vt:lpstr>Political action</vt:lpstr>
      <vt:lpstr>In summary </vt:lpstr>
      <vt:lpstr>Public Sector Cuts</vt:lpstr>
      <vt:lpstr>Achieving sustainability in a changing public sector climate</vt:lpstr>
      <vt:lpstr>The end of the road or a new way of working?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into Employment in the Voluntary and Community Sector</dc:title>
  <dc:creator>owner</dc:creator>
  <cp:lastModifiedBy>Ilse Mackinnon</cp:lastModifiedBy>
  <cp:revision>74</cp:revision>
  <dcterms:created xsi:type="dcterms:W3CDTF">2010-11-24T11:17:15Z</dcterms:created>
  <dcterms:modified xsi:type="dcterms:W3CDTF">2017-03-22T16:52:27Z</dcterms:modified>
</cp:coreProperties>
</file>